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theme/theme4.xml" ContentType="application/vnd.openxmlformats-officedocument.theme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4"/>
    <p:sldMasterId id="2147483674" r:id="rId5"/>
    <p:sldMasterId id="2147483661" r:id="rId6"/>
    <p:sldMasterId id="2147483686" r:id="rId7"/>
    <p:sldMasterId id="2147483710" r:id="rId8"/>
  </p:sldMasterIdLst>
  <p:notesMasterIdLst>
    <p:notesMasterId r:id="rId60"/>
  </p:notesMasterIdLst>
  <p:handoutMasterIdLst>
    <p:handoutMasterId r:id="rId61"/>
  </p:handoutMasterIdLst>
  <p:sldIdLst>
    <p:sldId id="1539" r:id="rId9"/>
    <p:sldId id="990" r:id="rId10"/>
    <p:sldId id="1712" r:id="rId11"/>
    <p:sldId id="1701" r:id="rId12"/>
    <p:sldId id="1793" r:id="rId13"/>
    <p:sldId id="1792" r:id="rId14"/>
    <p:sldId id="1710" r:id="rId15"/>
    <p:sldId id="1794" r:id="rId16"/>
    <p:sldId id="1795" r:id="rId17"/>
    <p:sldId id="1530" r:id="rId18"/>
    <p:sldId id="1791" r:id="rId19"/>
    <p:sldId id="1543" r:id="rId20"/>
    <p:sldId id="1711" r:id="rId21"/>
    <p:sldId id="1797" r:id="rId22"/>
    <p:sldId id="1514" r:id="rId23"/>
    <p:sldId id="1515" r:id="rId24"/>
    <p:sldId id="1517" r:id="rId25"/>
    <p:sldId id="1713" r:id="rId26"/>
    <p:sldId id="1799" r:id="rId27"/>
    <p:sldId id="1715" r:id="rId28"/>
    <p:sldId id="1775" r:id="rId29"/>
    <p:sldId id="1479" r:id="rId30"/>
    <p:sldId id="1500" r:id="rId31"/>
    <p:sldId id="1704" r:id="rId32"/>
    <p:sldId id="1771" r:id="rId33"/>
    <p:sldId id="1801" r:id="rId34"/>
    <p:sldId id="1802" r:id="rId35"/>
    <p:sldId id="1194" r:id="rId36"/>
    <p:sldId id="1192" r:id="rId37"/>
    <p:sldId id="1774" r:id="rId38"/>
    <p:sldId id="1807" r:id="rId39"/>
    <p:sldId id="1501" r:id="rId40"/>
    <p:sldId id="1667" r:id="rId41"/>
    <p:sldId id="1698" r:id="rId42"/>
    <p:sldId id="1672" r:id="rId43"/>
    <p:sldId id="1804" r:id="rId44"/>
    <p:sldId id="1808" r:id="rId45"/>
    <p:sldId id="1809" r:id="rId46"/>
    <p:sldId id="1810" r:id="rId47"/>
    <p:sldId id="1812" r:id="rId48"/>
    <p:sldId id="1813" r:id="rId49"/>
    <p:sldId id="1815" r:id="rId50"/>
    <p:sldId id="1817" r:id="rId51"/>
    <p:sldId id="1504" r:id="rId52"/>
    <p:sldId id="1818" r:id="rId53"/>
    <p:sldId id="1819" r:id="rId54"/>
    <p:sldId id="1820" r:id="rId55"/>
    <p:sldId id="1822" r:id="rId56"/>
    <p:sldId id="1821" r:id="rId57"/>
    <p:sldId id="1581" r:id="rId58"/>
    <p:sldId id="980" r:id="rId59"/>
  </p:sldIdLst>
  <p:sldSz cx="9144000" cy="6858000" type="screen4x3"/>
  <p:notesSz cx="6669088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2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2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2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2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2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2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2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2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2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ndardabschnitt" id="{E5360F6F-37B9-4AE4-B836-319B80718942}">
          <p14:sldIdLst>
            <p14:sldId id="1539"/>
            <p14:sldId id="990"/>
            <p14:sldId id="1712"/>
            <p14:sldId id="1701"/>
            <p14:sldId id="1793"/>
            <p14:sldId id="1792"/>
            <p14:sldId id="1710"/>
            <p14:sldId id="1794"/>
            <p14:sldId id="1795"/>
            <p14:sldId id="1530"/>
            <p14:sldId id="1791"/>
            <p14:sldId id="1543"/>
            <p14:sldId id="1711"/>
            <p14:sldId id="1797"/>
            <p14:sldId id="1514"/>
            <p14:sldId id="1515"/>
            <p14:sldId id="1517"/>
            <p14:sldId id="1713"/>
            <p14:sldId id="1799"/>
            <p14:sldId id="1715"/>
            <p14:sldId id="1775"/>
            <p14:sldId id="1479"/>
            <p14:sldId id="1500"/>
            <p14:sldId id="1704"/>
            <p14:sldId id="1771"/>
            <p14:sldId id="1801"/>
            <p14:sldId id="1802"/>
            <p14:sldId id="1194"/>
            <p14:sldId id="1192"/>
            <p14:sldId id="1774"/>
            <p14:sldId id="1807"/>
            <p14:sldId id="1501"/>
            <p14:sldId id="1667"/>
            <p14:sldId id="1698"/>
            <p14:sldId id="1672"/>
            <p14:sldId id="1804"/>
            <p14:sldId id="1808"/>
            <p14:sldId id="1809"/>
            <p14:sldId id="1810"/>
            <p14:sldId id="1812"/>
            <p14:sldId id="1813"/>
            <p14:sldId id="1815"/>
            <p14:sldId id="1817"/>
            <p14:sldId id="1504"/>
            <p14:sldId id="1818"/>
            <p14:sldId id="1819"/>
            <p14:sldId id="1820"/>
            <p14:sldId id="1822"/>
            <p14:sldId id="1821"/>
            <p14:sldId id="1581"/>
          </p14:sldIdLst>
        </p14:section>
        <p14:section name="Abschnitt ohne Titel" id="{16CDE272-708B-4008-A6DE-4B360B5448E3}">
          <p14:sldIdLst>
            <p14:sldId id="98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5C5F1"/>
    <a:srgbClr val="E4E4F8"/>
    <a:srgbClr val="FF9999"/>
    <a:srgbClr val="DADAF6"/>
    <a:srgbClr val="00FF00"/>
    <a:srgbClr val="FFCCFF"/>
    <a:srgbClr val="00CC99"/>
    <a:srgbClr val="9999FF"/>
    <a:srgbClr val="AEAEEC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75" autoAdjust="0"/>
    <p:restoredTop sz="94595" autoAdjust="0"/>
  </p:normalViewPr>
  <p:slideViewPr>
    <p:cSldViewPr>
      <p:cViewPr varScale="1">
        <p:scale>
          <a:sx n="114" d="100"/>
          <a:sy n="114" d="100"/>
        </p:scale>
        <p:origin x="1392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5.xml"/><Relationship Id="rId18" Type="http://schemas.openxmlformats.org/officeDocument/2006/relationships/slide" Target="slides/slide10.xml"/><Relationship Id="rId26" Type="http://schemas.openxmlformats.org/officeDocument/2006/relationships/slide" Target="slides/slide18.xml"/><Relationship Id="rId39" Type="http://schemas.openxmlformats.org/officeDocument/2006/relationships/slide" Target="slides/slide31.xml"/><Relationship Id="rId21" Type="http://schemas.openxmlformats.org/officeDocument/2006/relationships/slide" Target="slides/slide13.xml"/><Relationship Id="rId34" Type="http://schemas.openxmlformats.org/officeDocument/2006/relationships/slide" Target="slides/slide26.xml"/><Relationship Id="rId42" Type="http://schemas.openxmlformats.org/officeDocument/2006/relationships/slide" Target="slides/slide34.xml"/><Relationship Id="rId47" Type="http://schemas.openxmlformats.org/officeDocument/2006/relationships/slide" Target="slides/slide39.xml"/><Relationship Id="rId50" Type="http://schemas.openxmlformats.org/officeDocument/2006/relationships/slide" Target="slides/slide42.xml"/><Relationship Id="rId55" Type="http://schemas.openxmlformats.org/officeDocument/2006/relationships/slide" Target="slides/slide47.xml"/><Relationship Id="rId63" Type="http://schemas.openxmlformats.org/officeDocument/2006/relationships/viewProps" Target="viewProps.xml"/><Relationship Id="rId7" Type="http://schemas.openxmlformats.org/officeDocument/2006/relationships/slideMaster" Target="slideMasters/slideMaster4.xml"/><Relationship Id="rId2" Type="http://schemas.openxmlformats.org/officeDocument/2006/relationships/customXml" Target="../customXml/item2.xml"/><Relationship Id="rId16" Type="http://schemas.openxmlformats.org/officeDocument/2006/relationships/slide" Target="slides/slide8.xml"/><Relationship Id="rId20" Type="http://schemas.openxmlformats.org/officeDocument/2006/relationships/slide" Target="slides/slide12.xml"/><Relationship Id="rId29" Type="http://schemas.openxmlformats.org/officeDocument/2006/relationships/slide" Target="slides/slide21.xml"/><Relationship Id="rId41" Type="http://schemas.openxmlformats.org/officeDocument/2006/relationships/slide" Target="slides/slide33.xml"/><Relationship Id="rId54" Type="http://schemas.openxmlformats.org/officeDocument/2006/relationships/slide" Target="slides/slide46.xml"/><Relationship Id="rId62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3.xml"/><Relationship Id="rId24" Type="http://schemas.openxmlformats.org/officeDocument/2006/relationships/slide" Target="slides/slide16.xml"/><Relationship Id="rId32" Type="http://schemas.openxmlformats.org/officeDocument/2006/relationships/slide" Target="slides/slide24.xml"/><Relationship Id="rId37" Type="http://schemas.openxmlformats.org/officeDocument/2006/relationships/slide" Target="slides/slide29.xml"/><Relationship Id="rId40" Type="http://schemas.openxmlformats.org/officeDocument/2006/relationships/slide" Target="slides/slide32.xml"/><Relationship Id="rId45" Type="http://schemas.openxmlformats.org/officeDocument/2006/relationships/slide" Target="slides/slide37.xml"/><Relationship Id="rId53" Type="http://schemas.openxmlformats.org/officeDocument/2006/relationships/slide" Target="slides/slide45.xml"/><Relationship Id="rId58" Type="http://schemas.openxmlformats.org/officeDocument/2006/relationships/slide" Target="slides/slide50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7.xml"/><Relationship Id="rId23" Type="http://schemas.openxmlformats.org/officeDocument/2006/relationships/slide" Target="slides/slide15.xml"/><Relationship Id="rId28" Type="http://schemas.openxmlformats.org/officeDocument/2006/relationships/slide" Target="slides/slide20.xml"/><Relationship Id="rId36" Type="http://schemas.openxmlformats.org/officeDocument/2006/relationships/slide" Target="slides/slide28.xml"/><Relationship Id="rId49" Type="http://schemas.openxmlformats.org/officeDocument/2006/relationships/slide" Target="slides/slide41.xml"/><Relationship Id="rId57" Type="http://schemas.openxmlformats.org/officeDocument/2006/relationships/slide" Target="slides/slide49.xml"/><Relationship Id="rId61" Type="http://schemas.openxmlformats.org/officeDocument/2006/relationships/handoutMaster" Target="handoutMasters/handoutMaster1.xml"/><Relationship Id="rId10" Type="http://schemas.openxmlformats.org/officeDocument/2006/relationships/slide" Target="slides/slide2.xml"/><Relationship Id="rId19" Type="http://schemas.openxmlformats.org/officeDocument/2006/relationships/slide" Target="slides/slide11.xml"/><Relationship Id="rId31" Type="http://schemas.openxmlformats.org/officeDocument/2006/relationships/slide" Target="slides/slide23.xml"/><Relationship Id="rId44" Type="http://schemas.openxmlformats.org/officeDocument/2006/relationships/slide" Target="slides/slide36.xml"/><Relationship Id="rId52" Type="http://schemas.openxmlformats.org/officeDocument/2006/relationships/slide" Target="slides/slide44.xml"/><Relationship Id="rId60" Type="http://schemas.openxmlformats.org/officeDocument/2006/relationships/notesMaster" Target="notesMasters/notesMaster1.xml"/><Relationship Id="rId65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1.xml"/><Relationship Id="rId14" Type="http://schemas.openxmlformats.org/officeDocument/2006/relationships/slide" Target="slides/slide6.xml"/><Relationship Id="rId22" Type="http://schemas.openxmlformats.org/officeDocument/2006/relationships/slide" Target="slides/slide14.xml"/><Relationship Id="rId27" Type="http://schemas.openxmlformats.org/officeDocument/2006/relationships/slide" Target="slides/slide19.xml"/><Relationship Id="rId30" Type="http://schemas.openxmlformats.org/officeDocument/2006/relationships/slide" Target="slides/slide22.xml"/><Relationship Id="rId35" Type="http://schemas.openxmlformats.org/officeDocument/2006/relationships/slide" Target="slides/slide27.xml"/><Relationship Id="rId43" Type="http://schemas.openxmlformats.org/officeDocument/2006/relationships/slide" Target="slides/slide35.xml"/><Relationship Id="rId48" Type="http://schemas.openxmlformats.org/officeDocument/2006/relationships/slide" Target="slides/slide40.xml"/><Relationship Id="rId56" Type="http://schemas.openxmlformats.org/officeDocument/2006/relationships/slide" Target="slides/slide48.xml"/><Relationship Id="rId64" Type="http://schemas.openxmlformats.org/officeDocument/2006/relationships/theme" Target="theme/theme1.xml"/><Relationship Id="rId8" Type="http://schemas.openxmlformats.org/officeDocument/2006/relationships/slideMaster" Target="slideMasters/slideMaster5.xml"/><Relationship Id="rId51" Type="http://schemas.openxmlformats.org/officeDocument/2006/relationships/slide" Target="slides/slide43.xml"/><Relationship Id="rId3" Type="http://schemas.openxmlformats.org/officeDocument/2006/relationships/customXml" Target="../customXml/item3.xml"/><Relationship Id="rId12" Type="http://schemas.openxmlformats.org/officeDocument/2006/relationships/slide" Target="slides/slide4.xml"/><Relationship Id="rId17" Type="http://schemas.openxmlformats.org/officeDocument/2006/relationships/slide" Target="slides/slide9.xml"/><Relationship Id="rId25" Type="http://schemas.openxmlformats.org/officeDocument/2006/relationships/slide" Target="slides/slide17.xml"/><Relationship Id="rId33" Type="http://schemas.openxmlformats.org/officeDocument/2006/relationships/slide" Target="slides/slide25.xml"/><Relationship Id="rId38" Type="http://schemas.openxmlformats.org/officeDocument/2006/relationships/slide" Target="slides/slide30.xml"/><Relationship Id="rId46" Type="http://schemas.openxmlformats.org/officeDocument/2006/relationships/slide" Target="slides/slide38.xml"/><Relationship Id="rId59" Type="http://schemas.openxmlformats.org/officeDocument/2006/relationships/slide" Target="slides/slide5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_rels/vmlDrawing2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_rels/vmlDrawing2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_rels/vmlDrawing2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_rels/vmlDrawing2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_rels/vmlDrawing25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_rels/vmlDrawing26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_rels/vmlDrawing27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_rels/vmlDrawing28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_rels/vmlDrawing29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_rels/vmlDrawing30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_rels/vmlDrawing3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_rels/vmlDrawing3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_rels/vmlDrawing3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_rels/vmlDrawing3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_rels/vmlDrawing35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_rels/vmlDrawing36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_rels/vmlDrawing37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_rels/vmlDrawing38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_rels/vmlDrawing39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_rels/vmlDrawing40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890927" cy="4967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78" tIns="46139" rIns="92278" bIns="46139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8163" y="1"/>
            <a:ext cx="2890927" cy="4967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78" tIns="46139" rIns="92278" bIns="46139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29912"/>
            <a:ext cx="2890927" cy="4967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78" tIns="46139" rIns="92278" bIns="46139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8163" y="9429912"/>
            <a:ext cx="2890927" cy="4967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78" tIns="46139" rIns="92278" bIns="46139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0FB57BE3-672A-4834-9FA9-9E9AC7DF56E8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190713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890927" cy="4967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78" tIns="46139" rIns="92278" bIns="46139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6604" y="1"/>
            <a:ext cx="2890927" cy="4967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78" tIns="46139" rIns="92278" bIns="46139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40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59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5820" y="4714958"/>
            <a:ext cx="5337452" cy="44673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78" tIns="46139" rIns="92278" bIns="4613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/>
              <a:t>Textmasterformate durch Klicken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</a:p>
        </p:txBody>
      </p:sp>
      <p:sp>
        <p:nvSpPr>
          <p:cNvPr id="1259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28325"/>
            <a:ext cx="2890927" cy="4967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78" tIns="46139" rIns="92278" bIns="46139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259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6604" y="9428325"/>
            <a:ext cx="2890927" cy="4967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78" tIns="46139" rIns="92278" bIns="46139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9366BFB6-943E-44EA-8C05-F620C3E69985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6009431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3EC980B-5B8E-4CFA-B2DD-7BE442A18AE5}" type="slidenum">
              <a:rPr lang="de-DE" smtClean="0"/>
              <a:pPr/>
              <a:t>1</a:t>
            </a:fld>
            <a:endParaRPr lang="de-DE"/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7850556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Folienbildplatzhalter 1">
            <a:extLst>
              <a:ext uri="{FF2B5EF4-FFF2-40B4-BE49-F238E27FC236}">
                <a16:creationId xmlns:a16="http://schemas.microsoft.com/office/drawing/2014/main" id="{5508CB49-6F55-4378-9590-21CEAC8D7A1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1" name="Notizenplatzhalter 2">
            <a:extLst>
              <a:ext uri="{FF2B5EF4-FFF2-40B4-BE49-F238E27FC236}">
                <a16:creationId xmlns:a16="http://schemas.microsoft.com/office/drawing/2014/main" id="{DF97BA15-7A03-4953-BFD8-2D7FEC04269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de-DE" altLang="de-DE"/>
          </a:p>
        </p:txBody>
      </p:sp>
      <p:sp>
        <p:nvSpPr>
          <p:cNvPr id="94212" name="Foliennummernplatzhalter 3">
            <a:extLst>
              <a:ext uri="{FF2B5EF4-FFF2-40B4-BE49-F238E27FC236}">
                <a16:creationId xmlns:a16="http://schemas.microsoft.com/office/drawing/2014/main" id="{0FD255A0-715B-4485-A515-78D226F6ADC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283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37006" indent="-283464" defTabSz="92283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33856" indent="-226771" defTabSz="92283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587398" indent="-226771" defTabSz="92283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40941" indent="-226771" defTabSz="92283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494483" indent="-226771" defTabSz="92283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48026" indent="-226771" defTabSz="92283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01568" indent="-226771" defTabSz="92283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55110" indent="-226771" defTabSz="92283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742DCD90-7694-46B4-891E-227C17FC6261}" type="slidenum">
              <a:rPr lang="de-DE" altLang="de-DE" sz="1200">
                <a:solidFill>
                  <a:srgbClr val="000000"/>
                </a:solidFill>
              </a:rPr>
              <a:pPr/>
              <a:t>13</a:t>
            </a:fld>
            <a:endParaRPr lang="de-DE" altLang="de-DE" sz="12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349210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Folienbildplatzhalter 1">
            <a:extLst>
              <a:ext uri="{FF2B5EF4-FFF2-40B4-BE49-F238E27FC236}">
                <a16:creationId xmlns:a16="http://schemas.microsoft.com/office/drawing/2014/main" id="{5508CB49-6F55-4378-9590-21CEAC8D7A1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1" name="Notizenplatzhalter 2">
            <a:extLst>
              <a:ext uri="{FF2B5EF4-FFF2-40B4-BE49-F238E27FC236}">
                <a16:creationId xmlns:a16="http://schemas.microsoft.com/office/drawing/2014/main" id="{DF97BA15-7A03-4953-BFD8-2D7FEC04269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de-DE" altLang="de-DE"/>
          </a:p>
        </p:txBody>
      </p:sp>
      <p:sp>
        <p:nvSpPr>
          <p:cNvPr id="94212" name="Foliennummernplatzhalter 3">
            <a:extLst>
              <a:ext uri="{FF2B5EF4-FFF2-40B4-BE49-F238E27FC236}">
                <a16:creationId xmlns:a16="http://schemas.microsoft.com/office/drawing/2014/main" id="{0FD255A0-715B-4485-A515-78D226F6ADC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283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37006" indent="-283464" defTabSz="92283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33856" indent="-226771" defTabSz="92283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587398" indent="-226771" defTabSz="92283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40941" indent="-226771" defTabSz="92283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494483" indent="-226771" defTabSz="92283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48026" indent="-226771" defTabSz="92283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01568" indent="-226771" defTabSz="92283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55110" indent="-226771" defTabSz="92283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742DCD90-7694-46B4-891E-227C17FC6261}" type="slidenum">
              <a:rPr lang="de-DE" altLang="de-DE" sz="1200">
                <a:solidFill>
                  <a:srgbClr val="000000"/>
                </a:solidFill>
              </a:rPr>
              <a:pPr/>
              <a:t>14</a:t>
            </a:fld>
            <a:endParaRPr lang="de-DE" altLang="de-DE" sz="12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824784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366BFB6-943E-44EA-8C05-F620C3E69985}" type="slidenum">
              <a:rPr lang="de-DE" smtClean="0"/>
              <a:pPr>
                <a:defRPr/>
              </a:pPr>
              <a:t>15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0824273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366BFB6-943E-44EA-8C05-F620C3E69985}" type="slidenum">
              <a:rPr lang="de-DE" smtClean="0"/>
              <a:pPr>
                <a:defRPr/>
              </a:pPr>
              <a:t>16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3364900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366BFB6-943E-44EA-8C05-F620C3E69985}" type="slidenum">
              <a:rPr lang="de-DE" smtClean="0">
                <a:solidFill>
                  <a:srgbClr val="000000"/>
                </a:solidFill>
              </a:rPr>
              <a:pPr>
                <a:defRPr/>
              </a:pPr>
              <a:t>18</a:t>
            </a:fld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295838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366BFB6-943E-44EA-8C05-F620C3E69985}" type="slidenum">
              <a:rPr lang="de-DE" smtClean="0">
                <a:solidFill>
                  <a:srgbClr val="000000"/>
                </a:solidFill>
              </a:rPr>
              <a:pPr>
                <a:defRPr/>
              </a:pPr>
              <a:t>20</a:t>
            </a:fld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968155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366BFB6-943E-44EA-8C05-F620C3E69985}" type="slidenum">
              <a:rPr lang="de-DE" smtClean="0"/>
              <a:pPr>
                <a:defRPr/>
              </a:pPr>
              <a:t>21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3914191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Folienbildplatzhalter 1">
            <a:extLst>
              <a:ext uri="{FF2B5EF4-FFF2-40B4-BE49-F238E27FC236}">
                <a16:creationId xmlns:a16="http://schemas.microsoft.com/office/drawing/2014/main" id="{CF4F609E-22C0-400A-BA5C-21A521B32A9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1" name="Notizenplatzhalter 2">
            <a:extLst>
              <a:ext uri="{FF2B5EF4-FFF2-40B4-BE49-F238E27FC236}">
                <a16:creationId xmlns:a16="http://schemas.microsoft.com/office/drawing/2014/main" id="{02F311F9-AB7D-4089-AD8E-9E8888298B0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 altLang="de-DE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9092" name="Foliennummernplatzhalter 3">
            <a:extLst>
              <a:ext uri="{FF2B5EF4-FFF2-40B4-BE49-F238E27FC236}">
                <a16:creationId xmlns:a16="http://schemas.microsoft.com/office/drawing/2014/main" id="{9E7BF8E3-26AE-4F7C-916E-D79C31B9413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37006" indent="-283464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33856" indent="-226771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87398" indent="-226771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40941" indent="-226771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94483" indent="-22677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48026" indent="-22677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01568" indent="-22677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55110" indent="-22677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B8F57D15-3547-431E-B86D-599869FEE447}" type="slidenum">
              <a:rPr lang="de-DE" altLang="de-DE" smtClean="0">
                <a:solidFill>
                  <a:srgbClr val="000000"/>
                </a:solidFill>
              </a:rPr>
              <a:pPr/>
              <a:t>29</a:t>
            </a:fld>
            <a:endParaRPr lang="de-DE" alt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48823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Folienbildplatzhalter 1">
            <a:extLst>
              <a:ext uri="{FF2B5EF4-FFF2-40B4-BE49-F238E27FC236}">
                <a16:creationId xmlns:a16="http://schemas.microsoft.com/office/drawing/2014/main" id="{CF4F609E-22C0-400A-BA5C-21A521B32A9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1" name="Notizenplatzhalter 2">
            <a:extLst>
              <a:ext uri="{FF2B5EF4-FFF2-40B4-BE49-F238E27FC236}">
                <a16:creationId xmlns:a16="http://schemas.microsoft.com/office/drawing/2014/main" id="{02F311F9-AB7D-4089-AD8E-9E8888298B0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 altLang="de-DE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9092" name="Foliennummernplatzhalter 3">
            <a:extLst>
              <a:ext uri="{FF2B5EF4-FFF2-40B4-BE49-F238E27FC236}">
                <a16:creationId xmlns:a16="http://schemas.microsoft.com/office/drawing/2014/main" id="{9E7BF8E3-26AE-4F7C-916E-D79C31B9413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37006" indent="-283464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33856" indent="-226771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87398" indent="-226771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40941" indent="-226771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94483" indent="-22677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48026" indent="-22677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01568" indent="-22677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55110" indent="-22677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B8F57D15-3547-431E-B86D-599869FEE447}" type="slidenum">
              <a:rPr lang="de-DE" altLang="de-DE" smtClean="0">
                <a:solidFill>
                  <a:srgbClr val="000000"/>
                </a:solidFill>
              </a:rPr>
              <a:pPr/>
              <a:t>30</a:t>
            </a:fld>
            <a:endParaRPr lang="de-DE" alt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858760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366BFB6-943E-44EA-8C05-F620C3E69985}" type="slidenum">
              <a:rPr lang="de-DE" smtClean="0"/>
              <a:pPr>
                <a:defRPr/>
              </a:pPr>
              <a:t>50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09239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BC390F39-C84C-4856-95AC-954B3B63E88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37006" indent="-283464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33856" indent="-226771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87398" indent="-226771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40941" indent="-226771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94483" indent="-22677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48026" indent="-22677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01568" indent="-22677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55110" indent="-22677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280EE087-E61B-43C4-8E41-2722E24C8C30}" type="slidenum">
              <a:rPr lang="de-DE" altLang="de-DE" smtClean="0"/>
              <a:pPr/>
              <a:t>2</a:t>
            </a:fld>
            <a:endParaRPr lang="de-DE" altLang="de-DE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2693CF1C-AD98-4452-8BC9-D70FB45C0C0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2633447D-E80B-45C1-8D10-1DB3A155A1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 altLang="de-DE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Folienbildplatzhalter 1">
            <a:extLst>
              <a:ext uri="{FF2B5EF4-FFF2-40B4-BE49-F238E27FC236}">
                <a16:creationId xmlns:a16="http://schemas.microsoft.com/office/drawing/2014/main" id="{5508CB49-6F55-4378-9590-21CEAC8D7A1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1" name="Notizenplatzhalter 2">
            <a:extLst>
              <a:ext uri="{FF2B5EF4-FFF2-40B4-BE49-F238E27FC236}">
                <a16:creationId xmlns:a16="http://schemas.microsoft.com/office/drawing/2014/main" id="{DF97BA15-7A03-4953-BFD8-2D7FEC04269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de-DE" altLang="de-DE"/>
          </a:p>
        </p:txBody>
      </p:sp>
      <p:sp>
        <p:nvSpPr>
          <p:cNvPr id="94212" name="Foliennummernplatzhalter 3">
            <a:extLst>
              <a:ext uri="{FF2B5EF4-FFF2-40B4-BE49-F238E27FC236}">
                <a16:creationId xmlns:a16="http://schemas.microsoft.com/office/drawing/2014/main" id="{0FD255A0-715B-4485-A515-78D226F6ADC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283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37006" indent="-283464" defTabSz="92283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33856" indent="-226771" defTabSz="92283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587398" indent="-226771" defTabSz="92283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40941" indent="-226771" defTabSz="92283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494483" indent="-226771" defTabSz="92283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48026" indent="-226771" defTabSz="92283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01568" indent="-226771" defTabSz="92283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55110" indent="-226771" defTabSz="92283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742DCD90-7694-46B4-891E-227C17FC6261}" type="slidenum">
              <a:rPr lang="de-DE" altLang="de-DE" sz="1200">
                <a:solidFill>
                  <a:srgbClr val="000000"/>
                </a:solidFill>
              </a:rPr>
              <a:pPr/>
              <a:t>3</a:t>
            </a:fld>
            <a:endParaRPr lang="de-DE" altLang="de-DE" sz="12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56195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Folienbildplatzhalter 1">
            <a:extLst>
              <a:ext uri="{FF2B5EF4-FFF2-40B4-BE49-F238E27FC236}">
                <a16:creationId xmlns:a16="http://schemas.microsoft.com/office/drawing/2014/main" id="{B6FDAF0D-5635-4FF7-A8BF-E5E4F664A74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1" name="Notizenplatzhalter 2">
            <a:extLst>
              <a:ext uri="{FF2B5EF4-FFF2-40B4-BE49-F238E27FC236}">
                <a16:creationId xmlns:a16="http://schemas.microsoft.com/office/drawing/2014/main" id="{0C6E4BE6-8250-4033-9B77-29A332BA564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de-DE" altLang="de-DE"/>
          </a:p>
        </p:txBody>
      </p:sp>
      <p:sp>
        <p:nvSpPr>
          <p:cNvPr id="89092" name="Foliennummernplatzhalter 3">
            <a:extLst>
              <a:ext uri="{FF2B5EF4-FFF2-40B4-BE49-F238E27FC236}">
                <a16:creationId xmlns:a16="http://schemas.microsoft.com/office/drawing/2014/main" id="{54749875-4CAD-4B91-A96C-00975DAD1B2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283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37006" indent="-283464" defTabSz="92283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33856" indent="-226771" defTabSz="92283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587398" indent="-226771" defTabSz="92283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40941" indent="-226771" defTabSz="92283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494483" indent="-226771" defTabSz="92283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48026" indent="-226771" defTabSz="92283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01568" indent="-226771" defTabSz="92283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55110" indent="-226771" defTabSz="92283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D9D5D7B4-E1B8-492E-9A8A-84296C17381E}" type="slidenum">
              <a:rPr lang="de-DE" altLang="de-DE" sz="1200"/>
              <a:pPr/>
              <a:t>5</a:t>
            </a:fld>
            <a:endParaRPr lang="de-DE" altLang="de-DE" sz="1200"/>
          </a:p>
        </p:txBody>
      </p:sp>
    </p:spTree>
    <p:extLst>
      <p:ext uri="{BB962C8B-B14F-4D97-AF65-F5344CB8AC3E}">
        <p14:creationId xmlns:p14="http://schemas.microsoft.com/office/powerpoint/2010/main" val="3151028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Folienbildplatzhalter 1">
            <a:extLst>
              <a:ext uri="{FF2B5EF4-FFF2-40B4-BE49-F238E27FC236}">
                <a16:creationId xmlns:a16="http://schemas.microsoft.com/office/drawing/2014/main" id="{5508CB49-6F55-4378-9590-21CEAC8D7A1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1" name="Notizenplatzhalter 2">
            <a:extLst>
              <a:ext uri="{FF2B5EF4-FFF2-40B4-BE49-F238E27FC236}">
                <a16:creationId xmlns:a16="http://schemas.microsoft.com/office/drawing/2014/main" id="{DF97BA15-7A03-4953-BFD8-2D7FEC04269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de-DE" altLang="de-DE"/>
          </a:p>
        </p:txBody>
      </p:sp>
      <p:sp>
        <p:nvSpPr>
          <p:cNvPr id="94212" name="Foliennummernplatzhalter 3">
            <a:extLst>
              <a:ext uri="{FF2B5EF4-FFF2-40B4-BE49-F238E27FC236}">
                <a16:creationId xmlns:a16="http://schemas.microsoft.com/office/drawing/2014/main" id="{0FD255A0-715B-4485-A515-78D226F6ADC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283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37006" indent="-283464" defTabSz="92283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33856" indent="-226771" defTabSz="92283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587398" indent="-226771" defTabSz="92283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40941" indent="-226771" defTabSz="92283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494483" indent="-226771" defTabSz="92283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48026" indent="-226771" defTabSz="92283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01568" indent="-226771" defTabSz="92283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55110" indent="-226771" defTabSz="92283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742DCD90-7694-46B4-891E-227C17FC6261}" type="slidenum">
              <a:rPr lang="de-DE" altLang="de-DE" sz="1200">
                <a:solidFill>
                  <a:srgbClr val="000000"/>
                </a:solidFill>
              </a:rPr>
              <a:pPr/>
              <a:t>6</a:t>
            </a:fld>
            <a:endParaRPr lang="de-DE" altLang="de-DE" sz="12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46740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Folienbildplatzhalter 1">
            <a:extLst>
              <a:ext uri="{FF2B5EF4-FFF2-40B4-BE49-F238E27FC236}">
                <a16:creationId xmlns:a16="http://schemas.microsoft.com/office/drawing/2014/main" id="{5508CB49-6F55-4378-9590-21CEAC8D7A1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1" name="Notizenplatzhalter 2">
            <a:extLst>
              <a:ext uri="{FF2B5EF4-FFF2-40B4-BE49-F238E27FC236}">
                <a16:creationId xmlns:a16="http://schemas.microsoft.com/office/drawing/2014/main" id="{DF97BA15-7A03-4953-BFD8-2D7FEC04269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de-DE" altLang="de-DE"/>
          </a:p>
        </p:txBody>
      </p:sp>
      <p:sp>
        <p:nvSpPr>
          <p:cNvPr id="94212" name="Foliennummernplatzhalter 3">
            <a:extLst>
              <a:ext uri="{FF2B5EF4-FFF2-40B4-BE49-F238E27FC236}">
                <a16:creationId xmlns:a16="http://schemas.microsoft.com/office/drawing/2014/main" id="{0FD255A0-715B-4485-A515-78D226F6ADC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283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37006" indent="-283464" defTabSz="92283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33856" indent="-226771" defTabSz="92283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587398" indent="-226771" defTabSz="92283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40941" indent="-226771" defTabSz="92283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494483" indent="-226771" defTabSz="92283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48026" indent="-226771" defTabSz="92283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01568" indent="-226771" defTabSz="92283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55110" indent="-226771" defTabSz="92283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742DCD90-7694-46B4-891E-227C17FC6261}" type="slidenum">
              <a:rPr lang="de-DE" altLang="de-DE" sz="1200">
                <a:solidFill>
                  <a:srgbClr val="000000"/>
                </a:solidFill>
              </a:rPr>
              <a:pPr/>
              <a:t>8</a:t>
            </a:fld>
            <a:endParaRPr lang="de-DE" altLang="de-DE" sz="12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286696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Folienbildplatzhalter 1">
            <a:extLst>
              <a:ext uri="{FF2B5EF4-FFF2-40B4-BE49-F238E27FC236}">
                <a16:creationId xmlns:a16="http://schemas.microsoft.com/office/drawing/2014/main" id="{5508CB49-6F55-4378-9590-21CEAC8D7A1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1" name="Notizenplatzhalter 2">
            <a:extLst>
              <a:ext uri="{FF2B5EF4-FFF2-40B4-BE49-F238E27FC236}">
                <a16:creationId xmlns:a16="http://schemas.microsoft.com/office/drawing/2014/main" id="{DF97BA15-7A03-4953-BFD8-2D7FEC04269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de-DE" altLang="de-DE"/>
          </a:p>
        </p:txBody>
      </p:sp>
      <p:sp>
        <p:nvSpPr>
          <p:cNvPr id="94212" name="Foliennummernplatzhalter 3">
            <a:extLst>
              <a:ext uri="{FF2B5EF4-FFF2-40B4-BE49-F238E27FC236}">
                <a16:creationId xmlns:a16="http://schemas.microsoft.com/office/drawing/2014/main" id="{0FD255A0-715B-4485-A515-78D226F6ADC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283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37006" indent="-283464" defTabSz="92283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33856" indent="-226771" defTabSz="92283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587398" indent="-226771" defTabSz="92283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40941" indent="-226771" defTabSz="92283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494483" indent="-226771" defTabSz="92283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48026" indent="-226771" defTabSz="92283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01568" indent="-226771" defTabSz="92283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55110" indent="-226771" defTabSz="92283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742DCD90-7694-46B4-891E-227C17FC6261}" type="slidenum">
              <a:rPr lang="de-DE" altLang="de-DE" sz="1200">
                <a:solidFill>
                  <a:srgbClr val="000000"/>
                </a:solidFill>
              </a:rPr>
              <a:pPr/>
              <a:t>9</a:t>
            </a:fld>
            <a:endParaRPr lang="de-DE" altLang="de-DE" sz="12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630814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Folienbildplatzhalter 1">
            <a:extLst>
              <a:ext uri="{FF2B5EF4-FFF2-40B4-BE49-F238E27FC236}">
                <a16:creationId xmlns:a16="http://schemas.microsoft.com/office/drawing/2014/main" id="{5508CB49-6F55-4378-9590-21CEAC8D7A1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1" name="Notizenplatzhalter 2">
            <a:extLst>
              <a:ext uri="{FF2B5EF4-FFF2-40B4-BE49-F238E27FC236}">
                <a16:creationId xmlns:a16="http://schemas.microsoft.com/office/drawing/2014/main" id="{DF97BA15-7A03-4953-BFD8-2D7FEC04269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de-DE" altLang="de-DE"/>
          </a:p>
        </p:txBody>
      </p:sp>
      <p:sp>
        <p:nvSpPr>
          <p:cNvPr id="94212" name="Foliennummernplatzhalter 3">
            <a:extLst>
              <a:ext uri="{FF2B5EF4-FFF2-40B4-BE49-F238E27FC236}">
                <a16:creationId xmlns:a16="http://schemas.microsoft.com/office/drawing/2014/main" id="{0FD255A0-715B-4485-A515-78D226F6ADC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283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37006" indent="-283464" defTabSz="92283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33856" indent="-226771" defTabSz="92283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587398" indent="-226771" defTabSz="92283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40941" indent="-226771" defTabSz="92283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494483" indent="-226771" defTabSz="92283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48026" indent="-226771" defTabSz="92283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01568" indent="-226771" defTabSz="92283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55110" indent="-226771" defTabSz="92283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742DCD90-7694-46B4-891E-227C17FC6261}" type="slidenum">
              <a:rPr lang="de-DE" altLang="de-DE" sz="1200">
                <a:solidFill>
                  <a:srgbClr val="000000"/>
                </a:solidFill>
              </a:rPr>
              <a:pPr/>
              <a:t>11</a:t>
            </a:fld>
            <a:endParaRPr lang="de-DE" altLang="de-DE" sz="12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634196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366BFB6-943E-44EA-8C05-F620C3E69985}" type="slidenum">
              <a:rPr lang="de-DE" smtClean="0"/>
              <a:pPr>
                <a:defRPr/>
              </a:pPr>
              <a:t>12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34119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- Hohage, May &amp; Partner -Hamburg, Hannover, München 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19100" y="6247002"/>
            <a:ext cx="1905000" cy="4572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9E42ED-113F-443F-8C5A-3A14E3702DA6}" type="slidenum">
              <a:rPr lang="en-US"/>
              <a:pPr>
                <a:defRPr/>
              </a:pPr>
              <a:t>‹Nr.›</a:t>
            </a:fld>
            <a:endParaRPr lang="en-US" dirty="0"/>
          </a:p>
        </p:txBody>
      </p:sp>
    </p:spTree>
  </p:cSld>
  <p:clrMapOvr>
    <a:masterClrMapping/>
  </p:clrMapOvr>
  <p:transition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- Hohage, May &amp; Partner -Hamburg, Hannover, München 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E2103B-E92D-4AB6-92E6-986B4A8E5ED2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- Hohage, May &amp; Partner -Hamburg, Hannover, München 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578" y="6248400"/>
            <a:ext cx="1905000" cy="4572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FD3D36-89FC-44D0-9790-1CE3C62F0259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- Hohage, May &amp; Partner -Hamburg, Hannover, München </a:t>
            </a:r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>
          <a:xfrm>
            <a:off x="395536" y="6248400"/>
            <a:ext cx="1905000" cy="457200"/>
          </a:xfrm>
        </p:spPr>
        <p:txBody>
          <a:bodyPr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1299317"/>
      </p:ext>
    </p:extLst>
  </p:cSld>
  <p:clrMapOvr>
    <a:masterClrMapping/>
  </p:clrMapOvr>
  <p:transition>
    <p:zoom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- Hohage, May &amp; Partner -Hamburg, Hannover, München 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599105-C30D-4E45-AD10-7AE9E91FF2FD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- Hohage, May &amp; Partner -Hamburg, Hannover, München 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51D50-347B-42D3-ADB0-45AF9C05D0A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285721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- Hohage, May &amp; Partner -Hamburg, Hannover, München 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51D50-347B-42D3-ADB0-45AF9C05D0A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5333987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- Hohage, May &amp; Partner -Hamburg, Hannover, München 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51D50-347B-42D3-ADB0-45AF9C05D0A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2623721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- Hohage, May &amp; Partner -Hamburg, Hannover, München 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51D50-347B-42D3-ADB0-45AF9C05D0A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122340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- Hohage, May &amp; Partner -Hamburg, Hannover, München </a:t>
            </a:r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51D50-347B-42D3-ADB0-45AF9C05D0A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3894051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- Hohage, May &amp; Partner -Hamburg, Hannover, München 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51D50-347B-42D3-ADB0-45AF9C05D0A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128459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- Hohage, May &amp; Partner -Hamburg, Hannover, München 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FA7610-3BE5-4FBF-A03C-285EC46A2D61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- Hohage, May &amp; Partner -Hamburg, Hannover, München 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51D50-347B-42D3-ADB0-45AF9C05D0A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6805019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- Hohage, May &amp; Partner -Hamburg, Hannover, München 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51D50-347B-42D3-ADB0-45AF9C05D0A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0806416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- Hohage, May &amp; Partner -Hamburg, Hannover, München 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51D50-347B-42D3-ADB0-45AF9C05D0A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6300061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- Hohage, May &amp; Partner -Hamburg, Hannover, München 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51D50-347B-42D3-ADB0-45AF9C05D0A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1943632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- Hohage, May &amp; Partner -Hamburg, Hannover, München 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51D50-347B-42D3-ADB0-45AF9C05D0A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6717929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- Hohage, May &amp; Partner -Hamburg, Hannover, München 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9C8C7-E63C-45CB-961A-4B9AD1B5BF9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7196889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- Hohage, May &amp; Partner -Hamburg, Hannover, München 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9C8C7-E63C-45CB-961A-4B9AD1B5BF9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9359134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- Hohage, May &amp; Partner -Hamburg, Hannover, München 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9C8C7-E63C-45CB-961A-4B9AD1B5BF9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46344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- Hohage, May &amp; Partner -Hamburg, Hannover, München 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9C8C7-E63C-45CB-961A-4B9AD1B5BF9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8783715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- Hohage, May &amp; Partner -Hamburg, Hannover, München </a:t>
            </a:r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9C8C7-E63C-45CB-961A-4B9AD1B5BF9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392278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- Hohage, May &amp; Partner -Hamburg, Hannover, München 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4DC6F3-8A01-41F7-94E7-A686F21A24B7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- Hohage, May &amp; Partner -Hamburg, Hannover, München 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9C8C7-E63C-45CB-961A-4B9AD1B5BF9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7824429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- Hohage, May &amp; Partner -Hamburg, Hannover, München 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9C8C7-E63C-45CB-961A-4B9AD1B5BF9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310721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- Hohage, May &amp; Partner -Hamburg, Hannover, München 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9C8C7-E63C-45CB-961A-4B9AD1B5BF9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2250569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- Hohage, May &amp; Partner -Hamburg, Hannover, München 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9C8C7-E63C-45CB-961A-4B9AD1B5BF9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4067934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- Hohage, May &amp; Partner -Hamburg, Hannover, München 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9C8C7-E63C-45CB-961A-4B9AD1B5BF9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8588510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- Hohage, May &amp; Partner -Hamburg, Hannover, München 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9C8C7-E63C-45CB-961A-4B9AD1B5BF9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21424301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67544" y="6248400"/>
            <a:ext cx="2895600" cy="4572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>
                <a:solidFill>
                  <a:srgbClr val="000000"/>
                </a:solidFill>
              </a:rPr>
              <a:t>Hohage, May &amp; Partner -Hamburg, Hannover, München 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9E42ED-113F-443F-8C5A-3A14E3702DA6}" type="slidenum">
              <a:rPr lang="en-US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6071197"/>
      </p:ext>
    </p:extLst>
  </p:cSld>
  <p:clrMapOvr>
    <a:masterClrMapping/>
  </p:clrMapOvr>
  <p:transition>
    <p:zoom/>
  </p:transition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>
                <a:solidFill>
                  <a:srgbClr val="000000"/>
                </a:solidFill>
              </a:rPr>
              <a:t>Hohage, May &amp; Partner -Hamburg, Hannover, München 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FA7610-3BE5-4FBF-A03C-285EC46A2D61}" type="slidenum">
              <a:rPr lang="en-US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3333716"/>
      </p:ext>
    </p:extLst>
  </p:cSld>
  <p:clrMapOvr>
    <a:masterClrMapping/>
  </p:clrMapOvr>
  <p:transition>
    <p:zoom/>
  </p:transition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>
                <a:solidFill>
                  <a:srgbClr val="000000"/>
                </a:solidFill>
              </a:rPr>
              <a:t>Hohage, May &amp; Partner -Hamburg, Hannover, München 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4DC6F3-8A01-41F7-94E7-A686F21A24B7}" type="slidenum">
              <a:rPr lang="en-US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9035370"/>
      </p:ext>
    </p:extLst>
  </p:cSld>
  <p:clrMapOvr>
    <a:masterClrMapping/>
  </p:clrMapOvr>
  <p:transition>
    <p:zoom/>
  </p:transition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>
                <a:solidFill>
                  <a:srgbClr val="000000"/>
                </a:solidFill>
              </a:rPr>
              <a:t>Hohage, May &amp; Partner -Hamburg, Hannover, München 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2A9FC8-D0CA-49DD-9203-43918B8597F8}" type="slidenum">
              <a:rPr lang="en-US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368596"/>
      </p:ext>
    </p:extLst>
  </p:cSld>
  <p:clrMapOvr>
    <a:masterClrMapping/>
  </p:clrMapOvr>
  <p:transition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- Hohage, May &amp; Partner -Hamburg, Hannover, München 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2A9FC8-D0CA-49DD-9203-43918B8597F8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>
                <a:solidFill>
                  <a:srgbClr val="000000"/>
                </a:solidFill>
              </a:rPr>
              <a:t>Hohage, May &amp; Partner -Hamburg, Hannover, München 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27C957-B43D-43AC-8D29-48A38EC0890C}" type="slidenum">
              <a:rPr lang="en-US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3932989"/>
      </p:ext>
    </p:extLst>
  </p:cSld>
  <p:clrMapOvr>
    <a:masterClrMapping/>
  </p:clrMapOvr>
  <p:transition>
    <p:zoom/>
  </p:transition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>
                <a:solidFill>
                  <a:srgbClr val="000000"/>
                </a:solidFill>
              </a:rPr>
              <a:t>Hohage, May &amp; Partner -Hamburg, Hannover, München 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004C6A-08C9-48A3-8E2F-9313942075A4}" type="slidenum">
              <a:rPr lang="en-US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7225157"/>
      </p:ext>
    </p:extLst>
  </p:cSld>
  <p:clrMapOvr>
    <a:masterClrMapping/>
  </p:clrMapOvr>
  <p:transition>
    <p:zoom/>
  </p:transition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2915816" y="6133983"/>
            <a:ext cx="2895600" cy="457200"/>
          </a:xfrm>
          <a:ln/>
        </p:spPr>
        <p:txBody>
          <a:bodyPr/>
          <a:lstStyle>
            <a:lvl1pPr>
              <a:defRPr sz="1100"/>
            </a:lvl1pPr>
          </a:lstStyle>
          <a:p>
            <a:r>
              <a:rPr lang="de-DE" dirty="0">
                <a:solidFill>
                  <a:srgbClr val="000000"/>
                </a:solidFill>
              </a:rPr>
              <a:t>Hohage, May &amp; Partner -Hamburg, Hannover, München 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F14D15-AB32-47BB-B494-CA7180B1DB5C}" type="slidenum">
              <a:rPr lang="en-US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en-US">
              <a:solidFill>
                <a:srgbClr val="000000"/>
              </a:solidFill>
            </a:endParaRPr>
          </a:p>
        </p:txBody>
      </p:sp>
      <p:pic>
        <p:nvPicPr>
          <p:cNvPr id="5" name="Grafik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192270"/>
            <a:ext cx="417637" cy="41707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57473814"/>
      </p:ext>
    </p:extLst>
  </p:cSld>
  <p:clrMapOvr>
    <a:masterClrMapping/>
  </p:clrMapOvr>
  <p:transition>
    <p:zoom/>
  </p:transition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>
                <a:solidFill>
                  <a:srgbClr val="000000"/>
                </a:solidFill>
              </a:rPr>
              <a:t>Hohage, May &amp; Partner -Hamburg, Hannover, München 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1B82E9-C35B-4331-9A9D-58E4B29F4AB8}" type="slidenum">
              <a:rPr lang="en-US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2983320"/>
      </p:ext>
    </p:extLst>
  </p:cSld>
  <p:clrMapOvr>
    <a:masterClrMapping/>
  </p:clrMapOvr>
  <p:transition>
    <p:zoom/>
  </p:transition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>
                <a:solidFill>
                  <a:srgbClr val="000000"/>
                </a:solidFill>
              </a:rPr>
              <a:t>Hohage, May &amp; Partner -Hamburg, Hannover, München 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E2103B-E92D-4AB6-92E6-986B4A8E5ED2}" type="slidenum">
              <a:rPr lang="en-US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8368376"/>
      </p:ext>
    </p:extLst>
  </p:cSld>
  <p:clrMapOvr>
    <a:masterClrMapping/>
  </p:clrMapOvr>
  <p:transition>
    <p:zoom/>
  </p:transition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>
                <a:solidFill>
                  <a:srgbClr val="000000"/>
                </a:solidFill>
              </a:rPr>
              <a:t>Hohage, May &amp; Partner -Hamburg, Hannover, München 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FD3D36-89FC-44D0-9790-1CE3C62F0259}" type="slidenum">
              <a:rPr lang="en-US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6957491"/>
      </p:ext>
    </p:extLst>
  </p:cSld>
  <p:clrMapOvr>
    <a:masterClrMapping/>
  </p:clrMapOvr>
  <p:transition>
    <p:zoom/>
  </p:transition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>
                <a:solidFill>
                  <a:srgbClr val="000000"/>
                </a:solidFill>
              </a:rPr>
              <a:t>Hohage, May &amp; Partner -Hamburg, Hannover, München 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599105-C30D-4E45-AD10-7AE9E91FF2FD}" type="slidenum">
              <a:rPr lang="en-US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9103196"/>
      </p:ext>
    </p:extLst>
  </p:cSld>
  <p:clrMapOvr>
    <a:masterClrMapping/>
  </p:clrMapOvr>
  <p:transition>
    <p:zoom/>
  </p:transition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>
                <a:solidFill>
                  <a:srgbClr val="000000"/>
                </a:solidFill>
              </a:rPr>
              <a:t>- Hohage, May &amp; Partner -Hamburg, Hannover, München 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19100" y="6247002"/>
            <a:ext cx="1905000" cy="4572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9E42ED-113F-443F-8C5A-3A14E3702DA6}" type="slidenum">
              <a:rPr lang="en-US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6221315"/>
      </p:ext>
    </p:extLst>
  </p:cSld>
  <p:clrMapOvr>
    <a:masterClrMapping/>
  </p:clrMapOvr>
  <p:transition>
    <p:zoom/>
  </p:transition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>
                <a:solidFill>
                  <a:srgbClr val="000000"/>
                </a:solidFill>
              </a:rPr>
              <a:t>- Hohage, May &amp; Partner -Hamburg, Hannover, München 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FA7610-3BE5-4FBF-A03C-285EC46A2D61}" type="slidenum">
              <a:rPr lang="en-US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5856270"/>
      </p:ext>
    </p:extLst>
  </p:cSld>
  <p:clrMapOvr>
    <a:masterClrMapping/>
  </p:clrMapOvr>
  <p:transition>
    <p:zoom/>
  </p:transition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>
                <a:solidFill>
                  <a:srgbClr val="000000"/>
                </a:solidFill>
              </a:rPr>
              <a:t>- Hohage, May &amp; Partner -Hamburg, Hannover, München 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4DC6F3-8A01-41F7-94E7-A686F21A24B7}" type="slidenum">
              <a:rPr lang="en-US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5791484"/>
      </p:ext>
    </p:extLst>
  </p:cSld>
  <p:clrMapOvr>
    <a:masterClrMapping/>
  </p:clrMapOvr>
  <p:transition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- Hohage, May &amp; Partner -Hamburg, Hannover, München 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27C957-B43D-43AC-8D29-48A38EC0890C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>
                <a:solidFill>
                  <a:srgbClr val="000000"/>
                </a:solidFill>
              </a:rPr>
              <a:t>- Hohage, May &amp; Partner -Hamburg, Hannover, München 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2A9FC8-D0CA-49DD-9203-43918B8597F8}" type="slidenum">
              <a:rPr lang="en-US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4913286"/>
      </p:ext>
    </p:extLst>
  </p:cSld>
  <p:clrMapOvr>
    <a:masterClrMapping/>
  </p:clrMapOvr>
  <p:transition>
    <p:zoom/>
  </p:transition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>
                <a:solidFill>
                  <a:srgbClr val="000000"/>
                </a:solidFill>
              </a:rPr>
              <a:t>- Hohage, May &amp; Partner -Hamburg, Hannover, München 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27C957-B43D-43AC-8D29-48A38EC0890C}" type="slidenum">
              <a:rPr lang="en-US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772551"/>
      </p:ext>
    </p:extLst>
  </p:cSld>
  <p:clrMapOvr>
    <a:masterClrMapping/>
  </p:clrMapOvr>
  <p:transition>
    <p:zoom/>
  </p:transition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>
                <a:solidFill>
                  <a:srgbClr val="000000"/>
                </a:solidFill>
              </a:rPr>
              <a:t>- Hohage, May &amp; Partner -Hamburg, Hannover, München 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004C6A-08C9-48A3-8E2F-9313942075A4}" type="slidenum">
              <a:rPr lang="en-US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3349817"/>
      </p:ext>
    </p:extLst>
  </p:cSld>
  <p:clrMapOvr>
    <a:masterClrMapping/>
  </p:clrMapOvr>
  <p:transition>
    <p:zoom/>
  </p:transition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>
                <a:solidFill>
                  <a:srgbClr val="000000"/>
                </a:solidFill>
              </a:rPr>
              <a:t>- Hohage, May &amp; Partner -Hamburg, Hannover, München 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F14D15-AB32-47BB-B494-CA7180B1DB5C}" type="slidenum">
              <a:rPr lang="en-US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8863377"/>
      </p:ext>
    </p:extLst>
  </p:cSld>
  <p:clrMapOvr>
    <a:masterClrMapping/>
  </p:clrMapOvr>
  <p:transition>
    <p:zoom/>
  </p:transition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>
                <a:solidFill>
                  <a:srgbClr val="000000"/>
                </a:solidFill>
              </a:rPr>
              <a:t>- Hohage, May &amp; Partner -Hamburg, Hannover, München 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9D4CB7-66A2-47BF-B607-663ABCE9B833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7512891"/>
      </p:ext>
    </p:extLst>
  </p:cSld>
  <p:clrMapOvr>
    <a:masterClrMapping/>
  </p:clrMapOvr>
  <p:transition>
    <p:zoom/>
  </p:transition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>
                <a:solidFill>
                  <a:srgbClr val="000000"/>
                </a:solidFill>
              </a:rPr>
              <a:t>- Hohage, May &amp; Partner -Hamburg, Hannover, München 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1B82E9-C35B-4331-9A9D-58E4B29F4AB8}" type="slidenum">
              <a:rPr lang="en-US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3295167"/>
      </p:ext>
    </p:extLst>
  </p:cSld>
  <p:clrMapOvr>
    <a:masterClrMapping/>
  </p:clrMapOvr>
  <p:transition>
    <p:zoom/>
  </p:transition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>
                <a:solidFill>
                  <a:srgbClr val="000000"/>
                </a:solidFill>
              </a:rPr>
              <a:t>- Hohage, May &amp; Partner -Hamburg, Hannover, München 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E2103B-E92D-4AB6-92E6-986B4A8E5ED2}" type="slidenum">
              <a:rPr lang="en-US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4224487"/>
      </p:ext>
    </p:extLst>
  </p:cSld>
  <p:clrMapOvr>
    <a:masterClrMapping/>
  </p:clrMapOvr>
  <p:transition>
    <p:zoom/>
  </p:transition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>
                <a:solidFill>
                  <a:srgbClr val="000000"/>
                </a:solidFill>
              </a:rPr>
              <a:t>- Hohage, May &amp; Partner -Hamburg, Hannover, München 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578" y="6248400"/>
            <a:ext cx="1905000" cy="4572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FD3D36-89FC-44D0-9790-1CE3C62F0259}" type="slidenum">
              <a:rPr lang="en-US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421745"/>
      </p:ext>
    </p:extLst>
  </p:cSld>
  <p:clrMapOvr>
    <a:masterClrMapping/>
  </p:clrMapOvr>
  <p:transition>
    <p:zoom/>
  </p:transition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>
                <a:solidFill>
                  <a:srgbClr val="000000"/>
                </a:solidFill>
              </a:rPr>
              <a:t>- Hohage, May &amp; Partner -Hamburg, Hannover, München 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>
          <a:xfrm>
            <a:off x="395536" y="6248400"/>
            <a:ext cx="1905000" cy="457200"/>
          </a:xfrm>
        </p:spPr>
        <p:txBody>
          <a:bodyPr/>
          <a:lstStyle/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8127665"/>
      </p:ext>
    </p:extLst>
  </p:cSld>
  <p:clrMapOvr>
    <a:masterClrMapping/>
  </p:clrMapOvr>
  <p:transition>
    <p:zoom/>
  </p:transition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>
                <a:solidFill>
                  <a:srgbClr val="000000"/>
                </a:solidFill>
              </a:rPr>
              <a:t>- Hohage, May &amp; Partner -Hamburg, Hannover, München 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599105-C30D-4E45-AD10-7AE9E91FF2FD}" type="slidenum">
              <a:rPr lang="en-US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3779064"/>
      </p:ext>
    </p:extLst>
  </p:cSld>
  <p:clrMapOvr>
    <a:masterClrMapping/>
  </p:clrMapOvr>
  <p:transition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- Hohage, May &amp; Partner -Hamburg, Hannover, München 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004C6A-08C9-48A3-8E2F-9313942075A4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- Hohage, May &amp; Partner -Hamburg, Hannover, München 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F14D15-AB32-47BB-B494-CA7180B1DB5C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- Hohage, May &amp; Partner -Hamburg, Hannover, München </a:t>
            </a:r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9D4CB7-66A2-47BF-B607-663ABCE9B833}" type="slidenum">
              <a:rPr lang="en-US" smtClean="0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985913"/>
      </p:ext>
    </p:extLst>
  </p:cSld>
  <p:clrMapOvr>
    <a:masterClrMapping/>
  </p:clrMapOvr>
  <p:transition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- Hohage, May &amp; Partner -Hamburg, Hannover, München 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1B82E9-C35B-4331-9A9D-58E4B29F4AB8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3.xml"/><Relationship Id="rId3" Type="http://schemas.openxmlformats.org/officeDocument/2006/relationships/slideLayout" Target="../slideLayouts/slideLayout38.xml"/><Relationship Id="rId7" Type="http://schemas.openxmlformats.org/officeDocument/2006/relationships/slideLayout" Target="../slideLayouts/slideLayout42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7.xml"/><Relationship Id="rId1" Type="http://schemas.openxmlformats.org/officeDocument/2006/relationships/slideLayout" Target="../slideLayouts/slideLayout36.xml"/><Relationship Id="rId6" Type="http://schemas.openxmlformats.org/officeDocument/2006/relationships/slideLayout" Target="../slideLayouts/slideLayout41.xml"/><Relationship Id="rId11" Type="http://schemas.openxmlformats.org/officeDocument/2006/relationships/slideLayout" Target="../slideLayouts/slideLayout46.xml"/><Relationship Id="rId5" Type="http://schemas.openxmlformats.org/officeDocument/2006/relationships/slideLayout" Target="../slideLayouts/slideLayout40.xml"/><Relationship Id="rId10" Type="http://schemas.openxmlformats.org/officeDocument/2006/relationships/slideLayout" Target="../slideLayouts/slideLayout45.xml"/><Relationship Id="rId4" Type="http://schemas.openxmlformats.org/officeDocument/2006/relationships/slideLayout" Target="../slideLayouts/slideLayout39.xml"/><Relationship Id="rId9" Type="http://schemas.openxmlformats.org/officeDocument/2006/relationships/slideLayout" Target="../slideLayouts/slideLayout44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4.xml"/><Relationship Id="rId13" Type="http://schemas.openxmlformats.org/officeDocument/2006/relationships/slideLayout" Target="../slideLayouts/slideLayout59.xml"/><Relationship Id="rId3" Type="http://schemas.openxmlformats.org/officeDocument/2006/relationships/slideLayout" Target="../slideLayouts/slideLayout49.xml"/><Relationship Id="rId7" Type="http://schemas.openxmlformats.org/officeDocument/2006/relationships/slideLayout" Target="../slideLayouts/slideLayout53.xml"/><Relationship Id="rId12" Type="http://schemas.openxmlformats.org/officeDocument/2006/relationships/slideLayout" Target="../slideLayouts/slideLayout58.xml"/><Relationship Id="rId2" Type="http://schemas.openxmlformats.org/officeDocument/2006/relationships/slideLayout" Target="../slideLayouts/slideLayout48.xml"/><Relationship Id="rId1" Type="http://schemas.openxmlformats.org/officeDocument/2006/relationships/slideLayout" Target="../slideLayouts/slideLayout47.xml"/><Relationship Id="rId6" Type="http://schemas.openxmlformats.org/officeDocument/2006/relationships/slideLayout" Target="../slideLayouts/slideLayout52.xml"/><Relationship Id="rId11" Type="http://schemas.openxmlformats.org/officeDocument/2006/relationships/slideLayout" Target="../slideLayouts/slideLayout57.xml"/><Relationship Id="rId5" Type="http://schemas.openxmlformats.org/officeDocument/2006/relationships/slideLayout" Target="../slideLayouts/slideLayout51.xml"/><Relationship Id="rId10" Type="http://schemas.openxmlformats.org/officeDocument/2006/relationships/slideLayout" Target="../slideLayouts/slideLayout56.xml"/><Relationship Id="rId4" Type="http://schemas.openxmlformats.org/officeDocument/2006/relationships/slideLayout" Target="../slideLayouts/slideLayout50.xml"/><Relationship Id="rId9" Type="http://schemas.openxmlformats.org/officeDocument/2006/relationships/slideLayout" Target="../slideLayouts/slideLayout55.xml"/><Relationship Id="rId14" Type="http://schemas.openxmlformats.org/officeDocument/2006/relationships/theme" Target="../theme/theme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err="1"/>
              <a:t>Hier</a:t>
            </a:r>
            <a:r>
              <a:rPr lang="en-US" dirty="0"/>
              <a:t> </a:t>
            </a:r>
            <a:r>
              <a:rPr lang="en-US" dirty="0" err="1"/>
              <a:t>klicken</a:t>
            </a:r>
            <a:r>
              <a:rPr lang="en-US" dirty="0"/>
              <a:t>, um Master-</a:t>
            </a:r>
            <a:r>
              <a:rPr lang="en-US" dirty="0" err="1"/>
              <a:t>Titelformat</a:t>
            </a:r>
            <a:r>
              <a:rPr lang="en-US" dirty="0"/>
              <a:t> </a:t>
            </a:r>
            <a:r>
              <a:rPr lang="en-US" dirty="0" err="1"/>
              <a:t>zu</a:t>
            </a:r>
            <a:r>
              <a:rPr lang="en-US" dirty="0"/>
              <a:t> </a:t>
            </a:r>
            <a:r>
              <a:rPr lang="en-US" dirty="0" err="1"/>
              <a:t>bearbeiten</a:t>
            </a:r>
            <a:r>
              <a:rPr lang="en-US" dirty="0"/>
              <a:t>.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Hier klicken, um Master-Textformat zu bearbeiten.</a:t>
            </a:r>
          </a:p>
          <a:p>
            <a:pPr lvl="1"/>
            <a:r>
              <a:rPr lang="en-US"/>
              <a:t>Zweite Ebene</a:t>
            </a:r>
          </a:p>
          <a:p>
            <a:pPr lvl="2"/>
            <a:r>
              <a:rPr lang="en-US"/>
              <a:t>Dritte Ebene</a:t>
            </a:r>
          </a:p>
          <a:p>
            <a:pPr lvl="3"/>
            <a:r>
              <a:rPr lang="en-US"/>
              <a:t>Vierte Ebene</a:t>
            </a:r>
          </a:p>
          <a:p>
            <a:pPr lvl="4"/>
            <a:r>
              <a:rPr lang="en-US"/>
              <a:t>Fünfte Ebene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/>
            </a:lvl1pPr>
          </a:lstStyle>
          <a:p>
            <a:pPr>
              <a:defRPr/>
            </a:pPr>
            <a:r>
              <a:rPr lang="de-DE"/>
              <a:t>- Hohage, May &amp; Partner -Hamburg, Hannover, München 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51520" y="619527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400"/>
            </a:lvl1pPr>
          </a:lstStyle>
          <a:p>
            <a:pPr>
              <a:defRPr/>
            </a:pPr>
            <a:fld id="{5D9D4CB7-66A2-47BF-B607-663ABCE9B833}" type="slidenum">
              <a:rPr lang="en-US" smtClean="0"/>
              <a:pPr>
                <a:defRPr/>
              </a:pPr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60" r:id="rId8"/>
    <p:sldLayoutId id="2147483656" r:id="rId9"/>
    <p:sldLayoutId id="2147483657" r:id="rId10"/>
    <p:sldLayoutId id="2147483658" r:id="rId11"/>
    <p:sldLayoutId id="2147483673" r:id="rId12"/>
    <p:sldLayoutId id="2147483659" r:id="rId13"/>
  </p:sldLayoutIdLst>
  <p:transition>
    <p:zoom/>
  </p:transition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/>
              <a:t>- Hohage, May &amp; Partner -Hamburg, Hannover, München 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551D50-347B-42D3-ADB0-45AF9C05D0A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623969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/>
              <a:t>- Hohage, May &amp; Partner -Hamburg, Hannover, München 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C9C8C7-E63C-45CB-961A-4B9AD1B5BF9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733481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Hier klicken, um Master-Titelformat zu bearbeiten.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Hier klicken, um Master-Textformat zu bearbeiten.</a:t>
            </a:r>
          </a:p>
          <a:p>
            <a:pPr lvl="1"/>
            <a:r>
              <a:rPr lang="en-US"/>
              <a:t>Zweite Ebene</a:t>
            </a:r>
          </a:p>
          <a:p>
            <a:pPr lvl="2"/>
            <a:r>
              <a:rPr lang="en-US"/>
              <a:t>Dritte Ebene</a:t>
            </a:r>
          </a:p>
          <a:p>
            <a:pPr lvl="3"/>
            <a:r>
              <a:rPr lang="en-US"/>
              <a:t>Vierte Ebene</a:t>
            </a:r>
          </a:p>
          <a:p>
            <a:pPr lvl="4"/>
            <a:r>
              <a:rPr lang="en-US"/>
              <a:t>Fünfte Ebene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/>
            </a:lvl1pPr>
          </a:lstStyle>
          <a:p>
            <a:pPr>
              <a:defRPr/>
            </a:pPr>
            <a:r>
              <a:rPr lang="de-DE">
                <a:solidFill>
                  <a:srgbClr val="000000"/>
                </a:solidFill>
              </a:rPr>
              <a:t>Hohage, May &amp; Partner -Hamburg, Hannover, München 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/>
            </a:lvl1pPr>
          </a:lstStyle>
          <a:p>
            <a:pPr>
              <a:defRPr/>
            </a:pPr>
            <a:fld id="{5D9D4CB7-66A2-47BF-B607-663ABCE9B833}" type="slidenum">
              <a:rPr lang="en-US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87634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transition>
    <p:zoom/>
  </p:transition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err="1"/>
              <a:t>Hier</a:t>
            </a:r>
            <a:r>
              <a:rPr lang="en-US" dirty="0"/>
              <a:t> </a:t>
            </a:r>
            <a:r>
              <a:rPr lang="en-US" dirty="0" err="1"/>
              <a:t>klicken</a:t>
            </a:r>
            <a:r>
              <a:rPr lang="en-US" dirty="0"/>
              <a:t>, um Master-</a:t>
            </a:r>
            <a:r>
              <a:rPr lang="en-US" dirty="0" err="1"/>
              <a:t>Titelformat</a:t>
            </a:r>
            <a:r>
              <a:rPr lang="en-US" dirty="0"/>
              <a:t> </a:t>
            </a:r>
            <a:r>
              <a:rPr lang="en-US" dirty="0" err="1"/>
              <a:t>zu</a:t>
            </a:r>
            <a:r>
              <a:rPr lang="en-US" dirty="0"/>
              <a:t> </a:t>
            </a:r>
            <a:r>
              <a:rPr lang="en-US" dirty="0" err="1"/>
              <a:t>bearbeiten</a:t>
            </a:r>
            <a:r>
              <a:rPr lang="en-US" dirty="0"/>
              <a:t>.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Hier klicken, um Master-Textformat zu bearbeiten.</a:t>
            </a:r>
          </a:p>
          <a:p>
            <a:pPr lvl="1"/>
            <a:r>
              <a:rPr lang="en-US"/>
              <a:t>Zweite Ebene</a:t>
            </a:r>
          </a:p>
          <a:p>
            <a:pPr lvl="2"/>
            <a:r>
              <a:rPr lang="en-US"/>
              <a:t>Dritte Ebene</a:t>
            </a:r>
          </a:p>
          <a:p>
            <a:pPr lvl="3"/>
            <a:r>
              <a:rPr lang="en-US"/>
              <a:t>Vierte Ebene</a:t>
            </a:r>
          </a:p>
          <a:p>
            <a:pPr lvl="4"/>
            <a:r>
              <a:rPr lang="en-US"/>
              <a:t>Fünfte Ebene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/>
            </a:lvl1pPr>
          </a:lstStyle>
          <a:p>
            <a:pPr>
              <a:defRPr/>
            </a:pPr>
            <a:r>
              <a:rPr lang="de-DE">
                <a:solidFill>
                  <a:srgbClr val="000000"/>
                </a:solidFill>
              </a:rPr>
              <a:t>- Hohage, May &amp; Partner -Hamburg, Hannover, München 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51520" y="619527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400"/>
            </a:lvl1pPr>
          </a:lstStyle>
          <a:p>
            <a:pPr>
              <a:defRPr/>
            </a:pPr>
            <a:fld id="{5D9D4CB7-66A2-47BF-B607-663ABCE9B833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8196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13" r:id="rId3"/>
    <p:sldLayoutId id="2147483714" r:id="rId4"/>
    <p:sldLayoutId id="2147483715" r:id="rId5"/>
    <p:sldLayoutId id="2147483716" r:id="rId6"/>
    <p:sldLayoutId id="2147483717" r:id="rId7"/>
    <p:sldLayoutId id="2147483718" r:id="rId8"/>
    <p:sldLayoutId id="2147483719" r:id="rId9"/>
    <p:sldLayoutId id="2147483720" r:id="rId10"/>
    <p:sldLayoutId id="2147483721" r:id="rId11"/>
    <p:sldLayoutId id="2147483722" r:id="rId12"/>
    <p:sldLayoutId id="2147483723" r:id="rId13"/>
  </p:sldLayoutIdLst>
  <p:transition>
    <p:zoom/>
  </p:transition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3.png"/><Relationship Id="rId4" Type="http://schemas.openxmlformats.org/officeDocument/2006/relationships/oleObject" Target="../embeddings/oleObject1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3.png"/><Relationship Id="rId4" Type="http://schemas.openxmlformats.org/officeDocument/2006/relationships/oleObject" Target="../embeddings/oleObject5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5" Type="http://schemas.openxmlformats.org/officeDocument/2006/relationships/image" Target="../media/image3.png"/><Relationship Id="rId4" Type="http://schemas.openxmlformats.org/officeDocument/2006/relationships/oleObject" Target="../embeddings/oleObject6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5" Type="http://schemas.openxmlformats.org/officeDocument/2006/relationships/image" Target="../media/image3.png"/><Relationship Id="rId4" Type="http://schemas.openxmlformats.org/officeDocument/2006/relationships/oleObject" Target="../embeddings/oleObject6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5" Type="http://schemas.openxmlformats.org/officeDocument/2006/relationships/image" Target="../media/image3.png"/><Relationship Id="rId4" Type="http://schemas.openxmlformats.org/officeDocument/2006/relationships/oleObject" Target="../embeddings/oleObject7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5" Type="http://schemas.openxmlformats.org/officeDocument/2006/relationships/image" Target="../media/image3.png"/><Relationship Id="rId4" Type="http://schemas.openxmlformats.org/officeDocument/2006/relationships/oleObject" Target="../embeddings/oleObject8.bin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5" Type="http://schemas.openxmlformats.org/officeDocument/2006/relationships/image" Target="../media/image3.png"/><Relationship Id="rId4" Type="http://schemas.openxmlformats.org/officeDocument/2006/relationships/oleObject" Target="../embeddings/oleObject9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Relationship Id="rId5" Type="http://schemas.openxmlformats.org/officeDocument/2006/relationships/image" Target="../media/image3.png"/><Relationship Id="rId4" Type="http://schemas.openxmlformats.org/officeDocument/2006/relationships/oleObject" Target="../embeddings/oleObject10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7.vml"/><Relationship Id="rId5" Type="http://schemas.openxmlformats.org/officeDocument/2006/relationships/image" Target="../media/image3.png"/><Relationship Id="rId4" Type="http://schemas.openxmlformats.org/officeDocument/2006/relationships/oleObject" Target="../embeddings/oleObject11.bin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53.xml"/><Relationship Id="rId1" Type="http://schemas.openxmlformats.org/officeDocument/2006/relationships/vmlDrawing" Target="../drawings/vmlDrawing18.vml"/><Relationship Id="rId4" Type="http://schemas.openxmlformats.org/officeDocument/2006/relationships/image" Target="../media/image3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53.xml"/><Relationship Id="rId1" Type="http://schemas.openxmlformats.org/officeDocument/2006/relationships/vmlDrawing" Target="../drawings/vmlDrawing19.vml"/><Relationship Id="rId4" Type="http://schemas.openxmlformats.org/officeDocument/2006/relationships/image" Target="../media/image3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0.vml"/><Relationship Id="rId4" Type="http://schemas.openxmlformats.org/officeDocument/2006/relationships/image" Target="../media/image3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1.vml"/><Relationship Id="rId4" Type="http://schemas.openxmlformats.org/officeDocument/2006/relationships/image" Target="../media/image3.pn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2.vml"/><Relationship Id="rId5" Type="http://schemas.openxmlformats.org/officeDocument/2006/relationships/image" Target="../media/image3.png"/><Relationship Id="rId4" Type="http://schemas.openxmlformats.org/officeDocument/2006/relationships/oleObject" Target="../embeddings/oleObject14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png"/><Relationship Id="rId4" Type="http://schemas.openxmlformats.org/officeDocument/2006/relationships/oleObject" Target="../embeddings/oleObject1.bin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3.vml"/><Relationship Id="rId5" Type="http://schemas.openxmlformats.org/officeDocument/2006/relationships/image" Target="../media/image3.png"/><Relationship Id="rId4" Type="http://schemas.openxmlformats.org/officeDocument/2006/relationships/oleObject" Target="../embeddings/oleObject14.bin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4.vml"/><Relationship Id="rId4" Type="http://schemas.openxmlformats.org/officeDocument/2006/relationships/image" Target="../media/image3.png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5.vml"/><Relationship Id="rId4" Type="http://schemas.openxmlformats.org/officeDocument/2006/relationships/image" Target="../media/image3.png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6.vml"/><Relationship Id="rId4" Type="http://schemas.openxmlformats.org/officeDocument/2006/relationships/image" Target="../media/image3.png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7.vml"/><Relationship Id="rId4" Type="http://schemas.openxmlformats.org/officeDocument/2006/relationships/image" Target="../media/image3.png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8.v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9.vml"/><Relationship Id="rId4" Type="http://schemas.openxmlformats.org/officeDocument/2006/relationships/image" Target="../media/image3.png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0.vml"/><Relationship Id="rId4" Type="http://schemas.openxmlformats.org/officeDocument/2006/relationships/image" Target="../media/image3.png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1.vml"/><Relationship Id="rId4" Type="http://schemas.openxmlformats.org/officeDocument/2006/relationships/image" Target="../media/image3.png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2.vml"/><Relationship Id="rId4" Type="http://schemas.openxmlformats.org/officeDocument/2006/relationships/image" Target="../media/image3.png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3.vml"/><Relationship Id="rId4" Type="http://schemas.openxmlformats.org/officeDocument/2006/relationships/image" Target="../media/image3.png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4.vml"/><Relationship Id="rId4" Type="http://schemas.openxmlformats.org/officeDocument/2006/relationships/image" Target="../media/image3.png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5.vml"/><Relationship Id="rId4" Type="http://schemas.openxmlformats.org/officeDocument/2006/relationships/image" Target="../media/image3.png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6.vml"/><Relationship Id="rId4" Type="http://schemas.openxmlformats.org/officeDocument/2006/relationships/image" Target="../media/image3.png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7.vml"/><Relationship Id="rId4" Type="http://schemas.openxmlformats.org/officeDocument/2006/relationships/image" Target="../media/image3.png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8.v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3.png"/><Relationship Id="rId4" Type="http://schemas.openxmlformats.org/officeDocument/2006/relationships/oleObject" Target="../embeddings/oleObject2.bin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9.vml"/><Relationship Id="rId5" Type="http://schemas.openxmlformats.org/officeDocument/2006/relationships/image" Target="../media/image3.png"/><Relationship Id="rId4" Type="http://schemas.openxmlformats.org/officeDocument/2006/relationships/oleObject" Target="../embeddings/oleObject16.bin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0.v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3.png"/><Relationship Id="rId4" Type="http://schemas.openxmlformats.org/officeDocument/2006/relationships/oleObject" Target="../embeddings/oleObject1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4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3.png"/><Relationship Id="rId4" Type="http://schemas.openxmlformats.org/officeDocument/2006/relationships/oleObject" Target="../embeddings/oleObject1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3.png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2133600"/>
          </a:xfrm>
          <a:solidFill>
            <a:srgbClr val="003366"/>
          </a:solidFill>
        </p:spPr>
        <p:txBody>
          <a:bodyPr/>
          <a:lstStyle/>
          <a:p>
            <a:r>
              <a:rPr lang="de-DE" dirty="0">
                <a:solidFill>
                  <a:schemeClr val="bg1"/>
                </a:solidFill>
              </a:rPr>
              <a:t>Rechtsanwälte</a:t>
            </a:r>
            <a:br>
              <a:rPr lang="de-DE" dirty="0">
                <a:solidFill>
                  <a:schemeClr val="bg1"/>
                </a:solidFill>
              </a:rPr>
            </a:br>
            <a:r>
              <a:rPr lang="de-DE" dirty="0">
                <a:solidFill>
                  <a:schemeClr val="bg1"/>
                </a:solidFill>
              </a:rPr>
              <a:t>Hohage, May &amp; Partner</a:t>
            </a:r>
            <a:br>
              <a:rPr lang="de-DE" dirty="0">
                <a:solidFill>
                  <a:schemeClr val="bg1"/>
                </a:solidFill>
              </a:rPr>
            </a:br>
            <a:r>
              <a:rPr lang="de-DE" sz="2400" dirty="0">
                <a:solidFill>
                  <a:schemeClr val="bg1"/>
                </a:solidFill>
              </a:rPr>
              <a:t>Hamburg, Hannover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420938"/>
            <a:ext cx="6400800" cy="3816350"/>
          </a:xfrm>
        </p:spPr>
        <p:txBody>
          <a:bodyPr/>
          <a:lstStyle/>
          <a:p>
            <a:endParaRPr lang="de-DE" sz="2000" dirty="0"/>
          </a:p>
          <a:p>
            <a:r>
              <a:rPr lang="de-DE" sz="2000" b="1" dirty="0"/>
              <a:t>Rechtsanwalt Timo Prieß </a:t>
            </a:r>
          </a:p>
          <a:p>
            <a:r>
              <a:rPr lang="de-DE" sz="1800" dirty="0"/>
              <a:t>Fachanwalt für Arbeitsrecht</a:t>
            </a:r>
          </a:p>
          <a:p>
            <a:r>
              <a:rPr lang="de-DE" sz="1800" dirty="0"/>
              <a:t>Fachanwalt für Sozialrecht</a:t>
            </a:r>
          </a:p>
          <a:p>
            <a:endParaRPr lang="de-DE" sz="2000" dirty="0"/>
          </a:p>
          <a:p>
            <a:r>
              <a:rPr lang="de-DE" sz="2000" dirty="0"/>
              <a:t>Mittelweg 147</a:t>
            </a:r>
          </a:p>
          <a:p>
            <a:r>
              <a:rPr lang="de-DE" sz="2000" dirty="0"/>
              <a:t>20148 Hamburg</a:t>
            </a:r>
          </a:p>
          <a:p>
            <a:r>
              <a:rPr lang="de-DE" sz="2000" dirty="0"/>
              <a:t>Tel.: 040/414601-0</a:t>
            </a:r>
          </a:p>
          <a:p>
            <a:r>
              <a:rPr lang="de-DE" sz="2000" dirty="0"/>
              <a:t>Fax: 040/414601-11</a:t>
            </a:r>
          </a:p>
          <a:p>
            <a:r>
              <a:rPr lang="de-DE" sz="2000" dirty="0"/>
              <a:t>Mail: priess@hohage-may.de</a:t>
            </a:r>
          </a:p>
        </p:txBody>
      </p:sp>
    </p:spTree>
    <p:extLst>
      <p:ext uri="{BB962C8B-B14F-4D97-AF65-F5344CB8AC3E}">
        <p14:creationId xmlns:p14="http://schemas.microsoft.com/office/powerpoint/2010/main" val="2050386050"/>
      </p:ext>
    </p:extLst>
  </p:cSld>
  <p:clrMapOvr>
    <a:masterClrMapping/>
  </p:clrMapOvr>
  <p:transition>
    <p:zoom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Line 2"/>
          <p:cNvSpPr>
            <a:spLocks noChangeShapeType="1"/>
          </p:cNvSpPr>
          <p:nvPr/>
        </p:nvSpPr>
        <p:spPr bwMode="auto">
          <a:xfrm>
            <a:off x="304800" y="6096000"/>
            <a:ext cx="853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052" name="Rectangle 3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055" name="Rectangle 6"/>
          <p:cNvSpPr>
            <a:spLocks noChangeArrowheads="1"/>
          </p:cNvSpPr>
          <p:nvPr/>
        </p:nvSpPr>
        <p:spPr bwMode="auto">
          <a:xfrm>
            <a:off x="0" y="-76200"/>
            <a:ext cx="9144000" cy="1219200"/>
          </a:xfrm>
          <a:prstGeom prst="rect">
            <a:avLst/>
          </a:prstGeom>
          <a:solidFill>
            <a:srgbClr val="0033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056" name="Text Box 7"/>
          <p:cNvSpPr txBox="1">
            <a:spLocks noChangeArrowheads="1"/>
          </p:cNvSpPr>
          <p:nvPr/>
        </p:nvSpPr>
        <p:spPr bwMode="auto">
          <a:xfrm>
            <a:off x="228600" y="439738"/>
            <a:ext cx="721383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8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Bedarfsplanung und Bedarfsermittlung</a:t>
            </a:r>
          </a:p>
        </p:txBody>
      </p:sp>
      <p:graphicFrame>
        <p:nvGraphicFramePr>
          <p:cNvPr id="2050" name="Object 8"/>
          <p:cNvGraphicFramePr>
            <a:graphicFrameLocks noChangeAspect="1"/>
          </p:cNvGraphicFramePr>
          <p:nvPr/>
        </p:nvGraphicFramePr>
        <p:xfrm>
          <a:off x="8153400" y="6210300"/>
          <a:ext cx="495300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47" name="Photo Editor Photo" r:id="rId3" imgW="495369" imgH="495369" progId="">
                  <p:embed/>
                </p:oleObj>
              </mc:Choice>
              <mc:Fallback>
                <p:oleObj name="Photo Editor Photo" r:id="rId3" imgW="495369" imgH="495369" progId="">
                  <p:embed/>
                  <p:pic>
                    <p:nvPicPr>
                      <p:cNvPr id="205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53400" y="6210300"/>
                        <a:ext cx="495300" cy="495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23850" y="1714488"/>
            <a:ext cx="8569325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marR="0" lvl="0" indent="-4572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	</a:t>
            </a:r>
            <a:endParaRPr kumimoji="0" lang="de-DE" sz="20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" name="Rechteck 1"/>
          <p:cNvSpPr/>
          <p:nvPr/>
        </p:nvSpPr>
        <p:spPr>
          <a:xfrm>
            <a:off x="270669" y="1360545"/>
            <a:ext cx="8189764" cy="486287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2400" b="1" kern="0" dirty="0">
                <a:solidFill>
                  <a:sysClr val="windowText" lastClr="000000"/>
                </a:solidFill>
              </a:rPr>
              <a:t>§§ 19, 121 Teilhabe- und Gesamtplan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kern="0" dirty="0">
              <a:solidFill>
                <a:sysClr val="windowText" lastClr="000000"/>
              </a:solidFill>
            </a:endParaRP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lang="de-DE" kern="0" dirty="0">
                <a:solidFill>
                  <a:sysClr val="windowText" lastClr="000000"/>
                </a:solidFill>
              </a:rPr>
              <a:t>Teilhabeplanverfahren §§ 19 ff. SGB IX (AT) ab 01.01.2018</a:t>
            </a: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endParaRPr lang="de-DE" kern="0" dirty="0">
              <a:solidFill>
                <a:sysClr val="windowText" lastClr="000000"/>
              </a:solidFill>
            </a:endParaRP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lang="de-DE" b="1" kern="0" dirty="0">
                <a:solidFill>
                  <a:sysClr val="windowText" lastClr="000000"/>
                </a:solidFill>
              </a:rPr>
              <a:t>Gesamtplanverfahren</a:t>
            </a:r>
            <a:r>
              <a:rPr lang="de-DE" kern="0" dirty="0">
                <a:solidFill>
                  <a:sysClr val="windowText" lastClr="000000"/>
                </a:solidFill>
              </a:rPr>
              <a:t> §§ 121 ff. SGB IX (EGH) ab 01.01.2020</a:t>
            </a: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endParaRPr lang="de-DE" kern="0" dirty="0">
              <a:solidFill>
                <a:sysClr val="windowText" lastClr="000000"/>
              </a:solidFill>
            </a:endParaRP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endParaRPr lang="de-DE" kern="0" dirty="0">
              <a:solidFill>
                <a:sysClr val="windowText" lastClr="000000"/>
              </a:solidFill>
            </a:endParaRP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lang="de-DE" kern="0" dirty="0">
                <a:solidFill>
                  <a:sysClr val="windowText" lastClr="000000"/>
                </a:solidFill>
              </a:rPr>
              <a:t>Zeitraum 01.01.2018 – 31.12.2019</a:t>
            </a: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lang="de-DE" kern="0" dirty="0">
                <a:solidFill>
                  <a:sysClr val="windowText" lastClr="000000"/>
                </a:solidFill>
              </a:rPr>
              <a:t>Implementierung Gesamtplan Übergangsweise in SGB XII</a:t>
            </a:r>
          </a:p>
          <a:p>
            <a:pPr marL="800100" lvl="1" indent="-34290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de-DE" kern="0" dirty="0">
                <a:solidFill>
                  <a:sysClr val="windowText" lastClr="000000"/>
                </a:solidFill>
              </a:rPr>
              <a:t>§§ 141ff. SGB XII</a:t>
            </a:r>
          </a:p>
          <a:p>
            <a:pPr lvl="1" fontAlgn="auto">
              <a:spcBef>
                <a:spcPts val="0"/>
              </a:spcBef>
              <a:spcAft>
                <a:spcPts val="0"/>
              </a:spcAft>
              <a:defRPr/>
            </a:pPr>
            <a:endParaRPr lang="de-DE" kern="0" dirty="0">
              <a:solidFill>
                <a:sysClr val="windowText" lastClr="000000"/>
              </a:solidFill>
            </a:endParaRPr>
          </a:p>
          <a:p>
            <a:pPr lvl="1" fontAlgn="auto">
              <a:spcBef>
                <a:spcPts val="0"/>
              </a:spcBef>
              <a:spcAft>
                <a:spcPts val="0"/>
              </a:spcAft>
              <a:defRPr/>
            </a:pPr>
            <a:endParaRPr lang="de-DE" kern="0" dirty="0">
              <a:solidFill>
                <a:sysClr val="windowText" lastClr="000000"/>
              </a:solidFill>
            </a:endParaRPr>
          </a:p>
          <a:p>
            <a:pPr lv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kern="0" dirty="0">
                <a:solidFill>
                  <a:sysClr val="windowText" lastClr="000000"/>
                </a:solidFill>
                <a:sym typeface="Wingdings" panose="05000000000000000000" pitchFamily="2" charset="2"/>
              </a:rPr>
              <a:t> </a:t>
            </a:r>
            <a:r>
              <a:rPr lang="de-DE" kern="0" dirty="0">
                <a:solidFill>
                  <a:srgbClr val="FF0000"/>
                </a:solidFill>
                <a:sym typeface="Wingdings" panose="05000000000000000000" pitchFamily="2" charset="2"/>
              </a:rPr>
              <a:t>Ab 01.01.2018 NEUE VERFAHREN!!!</a:t>
            </a:r>
            <a:endParaRPr lang="de-DE" kern="0" dirty="0">
              <a:solidFill>
                <a:srgbClr val="FF0000"/>
              </a:solidFill>
            </a:endParaRPr>
          </a:p>
        </p:txBody>
      </p:sp>
      <p:sp>
        <p:nvSpPr>
          <p:cNvPr id="10" name="Fußzeilenplatzhalter 1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/>
          <a:p>
            <a:r>
              <a:rPr lang="de-DE" dirty="0"/>
              <a:t>- Hohage, May &amp; Partner -</a:t>
            </a:r>
            <a:endParaRPr lang="en-US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9F14D15-AB32-47BB-B494-CA7180B1DB5C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97987"/>
      </p:ext>
    </p:extLst>
  </p:cSld>
  <p:clrMapOvr>
    <a:masterClrMapping/>
  </p:clrMapOvr>
  <p:transition>
    <p:zoom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Line 2">
            <a:extLst>
              <a:ext uri="{FF2B5EF4-FFF2-40B4-BE49-F238E27FC236}">
                <a16:creationId xmlns:a16="http://schemas.microsoft.com/office/drawing/2014/main" id="{BBC88E77-361E-453C-A83A-6C8E1DACB93B}"/>
              </a:ext>
            </a:extLst>
          </p:cNvPr>
          <p:cNvSpPr>
            <a:spLocks noChangeShapeType="1"/>
          </p:cNvSpPr>
          <p:nvPr/>
        </p:nvSpPr>
        <p:spPr bwMode="auto">
          <a:xfrm>
            <a:off x="304800" y="6096000"/>
            <a:ext cx="853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de-DE" sz="1800" kern="0" dirty="0">
              <a:solidFill>
                <a:sysClr val="windowText" lastClr="000000"/>
              </a:solidFill>
            </a:endParaRPr>
          </a:p>
        </p:txBody>
      </p:sp>
      <p:sp>
        <p:nvSpPr>
          <p:cNvPr id="2052" name="Rectangle 3">
            <a:extLst>
              <a:ext uri="{FF2B5EF4-FFF2-40B4-BE49-F238E27FC236}">
                <a16:creationId xmlns:a16="http://schemas.microsoft.com/office/drawing/2014/main" id="{B9B35871-254A-4564-8D4A-61EB74A805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 kern="0" dirty="0">
              <a:solidFill>
                <a:sysClr val="windowText" lastClr="000000"/>
              </a:solidFill>
            </a:endParaRPr>
          </a:p>
        </p:txBody>
      </p:sp>
      <p:sp>
        <p:nvSpPr>
          <p:cNvPr id="2055" name="Rectangle 6">
            <a:extLst>
              <a:ext uri="{FF2B5EF4-FFF2-40B4-BE49-F238E27FC236}">
                <a16:creationId xmlns:a16="http://schemas.microsoft.com/office/drawing/2014/main" id="{843ED784-5761-408F-8E1F-652C2A07F1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76200"/>
            <a:ext cx="9144000" cy="1219200"/>
          </a:xfrm>
          <a:prstGeom prst="rect">
            <a:avLst/>
          </a:prstGeom>
          <a:solidFill>
            <a:srgbClr val="0033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de-DE" sz="1800" kern="0" dirty="0">
              <a:solidFill>
                <a:sysClr val="windowText" lastClr="000000"/>
              </a:solidFill>
            </a:endParaRPr>
          </a:p>
        </p:txBody>
      </p:sp>
      <p:sp>
        <p:nvSpPr>
          <p:cNvPr id="2056" name="Text Box 7">
            <a:extLst>
              <a:ext uri="{FF2B5EF4-FFF2-40B4-BE49-F238E27FC236}">
                <a16:creationId xmlns:a16="http://schemas.microsoft.com/office/drawing/2014/main" id="{E1950C9D-41DE-435C-8D14-338984845E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439738"/>
            <a:ext cx="415448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2800" b="1" kern="0" dirty="0">
                <a:solidFill>
                  <a:srgbClr val="FFFFFF"/>
                </a:solidFill>
              </a:rPr>
              <a:t>Bundesteilhabegesetz</a:t>
            </a:r>
          </a:p>
        </p:txBody>
      </p:sp>
      <p:graphicFrame>
        <p:nvGraphicFramePr>
          <p:cNvPr id="93190" name="Object 8">
            <a:extLst>
              <a:ext uri="{FF2B5EF4-FFF2-40B4-BE49-F238E27FC236}">
                <a16:creationId xmlns:a16="http://schemas.microsoft.com/office/drawing/2014/main" id="{B0184325-0974-41B7-953C-923C8FBF05A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8172450" y="6199188"/>
          <a:ext cx="495300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527" name="Photo Editor Photo" r:id="rId4" imgW="495369" imgH="495369" progId="">
                  <p:embed/>
                </p:oleObj>
              </mc:Choice>
              <mc:Fallback>
                <p:oleObj name="Photo Editor Photo" r:id="rId4" imgW="495369" imgH="495369" progId="">
                  <p:embed/>
                  <p:pic>
                    <p:nvPicPr>
                      <p:cNvPr id="93190" name="Object 8">
                        <a:extLst>
                          <a:ext uri="{FF2B5EF4-FFF2-40B4-BE49-F238E27FC236}">
                            <a16:creationId xmlns:a16="http://schemas.microsoft.com/office/drawing/2014/main" id="{B0184325-0974-41B7-953C-923C8FBF05A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72450" y="6199188"/>
                        <a:ext cx="495300" cy="495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feld 1">
            <a:extLst>
              <a:ext uri="{FF2B5EF4-FFF2-40B4-BE49-F238E27FC236}">
                <a16:creationId xmlns:a16="http://schemas.microsoft.com/office/drawing/2014/main" id="{46441AF1-EAA7-4BD0-9BDC-14179FB45668}"/>
              </a:ext>
            </a:extLst>
          </p:cNvPr>
          <p:cNvSpPr txBox="1"/>
          <p:nvPr/>
        </p:nvSpPr>
        <p:spPr>
          <a:xfrm>
            <a:off x="4516438" y="2852738"/>
            <a:ext cx="184150" cy="5238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 sz="28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93192" name="Foliennummernplatzhalter 2">
            <a:extLst>
              <a:ext uri="{FF2B5EF4-FFF2-40B4-BE49-F238E27FC236}">
                <a16:creationId xmlns:a16="http://schemas.microsoft.com/office/drawing/2014/main" id="{2DD87681-BBC8-4471-98C2-F81E6B91EC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38125" y="6199188"/>
            <a:ext cx="1905000" cy="457200"/>
          </a:xfrm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de-DE" sz="1800" dirty="0">
                <a:solidFill>
                  <a:srgbClr val="FFFFFF"/>
                </a:solidFill>
              </a:rPr>
              <a:t>77777777777777777</a:t>
            </a:r>
          </a:p>
        </p:txBody>
      </p:sp>
      <p:sp>
        <p:nvSpPr>
          <p:cNvPr id="93193" name="Fußzeilenplatzhalter 3">
            <a:extLst>
              <a:ext uri="{FF2B5EF4-FFF2-40B4-BE49-F238E27FC236}">
                <a16:creationId xmlns:a16="http://schemas.microsoft.com/office/drawing/2014/main" id="{661CF59B-EBAD-47FA-8F3D-F25B07EE88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71800" y="6181190"/>
            <a:ext cx="2895600" cy="457200"/>
          </a:xfrm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de-DE" altLang="de-DE" sz="14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Hohage, May &amp; Partner </a:t>
            </a:r>
            <a:endParaRPr lang="de-DE" altLang="de-DE" sz="1400" dirty="0">
              <a:solidFill>
                <a:srgbClr val="000000"/>
              </a:solidFill>
            </a:endParaRPr>
          </a:p>
          <a:p>
            <a:r>
              <a:rPr lang="de-DE" altLang="de-DE" sz="1400" dirty="0">
                <a:solidFill>
                  <a:srgbClr val="000000"/>
                </a:solidFill>
              </a:rPr>
              <a:t>  </a:t>
            </a:r>
            <a:endParaRPr lang="en-US" altLang="de-DE" sz="1400" dirty="0">
              <a:solidFill>
                <a:srgbClr val="000000"/>
              </a:solidFill>
            </a:endParaRPr>
          </a:p>
        </p:txBody>
      </p:sp>
      <p:sp>
        <p:nvSpPr>
          <p:cNvPr id="93194" name="Textfeld 5">
            <a:extLst>
              <a:ext uri="{FF2B5EF4-FFF2-40B4-BE49-F238E27FC236}">
                <a16:creationId xmlns:a16="http://schemas.microsoft.com/office/drawing/2014/main" id="{CE97F3AC-157E-4ED2-B1F2-842BB3BF9E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950" y="1268413"/>
            <a:ext cx="5466561" cy="46166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de-DE" altLang="de-DE" b="1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Personenzentrierung, § 95 SGB IX</a:t>
            </a:r>
          </a:p>
        </p:txBody>
      </p:sp>
      <p:sp>
        <p:nvSpPr>
          <p:cNvPr id="93195" name="Textfeld 6">
            <a:extLst>
              <a:ext uri="{FF2B5EF4-FFF2-40B4-BE49-F238E27FC236}">
                <a16:creationId xmlns:a16="http://schemas.microsoft.com/office/drawing/2014/main" id="{DC2B7870-94E1-4755-880F-1A6C7589B7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858" y="1968619"/>
            <a:ext cx="9580736" cy="41549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de-DE" altLang="de-DE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Hilfen sollen sich nicht  länger an institutionellen Erfordernissen, </a:t>
            </a:r>
          </a:p>
          <a:p>
            <a:r>
              <a:rPr lang="de-DE" altLang="de-DE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sondern an den </a:t>
            </a:r>
            <a:r>
              <a:rPr lang="de-DE" altLang="de-DE" b="1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Bedürfnissen der Person </a:t>
            </a:r>
            <a:r>
              <a:rPr lang="de-DE" altLang="de-DE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und ihren alltäglichen  </a:t>
            </a:r>
          </a:p>
          <a:p>
            <a:r>
              <a:rPr lang="de-DE" altLang="de-DE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Lebensvollzügen orientieren, also: </a:t>
            </a:r>
          </a:p>
          <a:p>
            <a:r>
              <a:rPr lang="de-DE" altLang="de-DE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	Leistungen </a:t>
            </a:r>
            <a:r>
              <a:rPr lang="de-DE" altLang="de-DE" b="1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individualisieren</a:t>
            </a:r>
          </a:p>
          <a:p>
            <a:r>
              <a:rPr lang="de-DE" altLang="de-DE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	</a:t>
            </a:r>
            <a:r>
              <a:rPr lang="de-DE" altLang="de-DE" b="1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Autonomie</a:t>
            </a:r>
            <a:r>
              <a:rPr lang="de-DE" altLang="de-DE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fördern</a:t>
            </a:r>
          </a:p>
          <a:p>
            <a:r>
              <a:rPr lang="de-DE" altLang="de-DE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	</a:t>
            </a:r>
            <a:r>
              <a:rPr lang="de-DE" altLang="de-DE" b="1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Teilhabe </a:t>
            </a:r>
            <a:r>
              <a:rPr lang="de-DE" altLang="de-DE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fördern</a:t>
            </a:r>
          </a:p>
          <a:p>
            <a:endParaRPr lang="de-DE" altLang="de-DE" dirty="0">
              <a:solidFill>
                <a:srgbClr val="0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de-DE" altLang="de-DE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 die Stelle standardisierter Angebote sollen </a:t>
            </a:r>
            <a:r>
              <a:rPr lang="de-DE" altLang="de-DE" b="1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individuelle  </a:t>
            </a:r>
          </a:p>
          <a:p>
            <a:r>
              <a:rPr lang="de-DE" altLang="de-DE" b="1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Unterstützungsarrangements </a:t>
            </a:r>
            <a:r>
              <a:rPr lang="de-DE" altLang="de-DE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treten, welche jede einzelne </a:t>
            </a:r>
          </a:p>
          <a:p>
            <a:r>
              <a:rPr lang="de-DE" altLang="de-DE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Person befähigen, ein selbstbestimmtes Leben führen zu können. </a:t>
            </a:r>
          </a:p>
          <a:p>
            <a:endParaRPr lang="de-DE" altLang="de-DE" i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7622032"/>
      </p:ext>
    </p:extLst>
  </p:cSld>
  <p:clrMapOvr>
    <a:masterClrMapping/>
  </p:clrMapOvr>
  <p:transition>
    <p:zoom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Line 2"/>
          <p:cNvSpPr>
            <a:spLocks noChangeShapeType="1"/>
          </p:cNvSpPr>
          <p:nvPr/>
        </p:nvSpPr>
        <p:spPr bwMode="auto">
          <a:xfrm>
            <a:off x="304800" y="6096000"/>
            <a:ext cx="853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052" name="Rectangle 3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055" name="Rectangle 6"/>
          <p:cNvSpPr>
            <a:spLocks noChangeArrowheads="1"/>
          </p:cNvSpPr>
          <p:nvPr/>
        </p:nvSpPr>
        <p:spPr bwMode="auto">
          <a:xfrm>
            <a:off x="0" y="-76200"/>
            <a:ext cx="9144000" cy="1219200"/>
          </a:xfrm>
          <a:prstGeom prst="rect">
            <a:avLst/>
          </a:prstGeom>
          <a:solidFill>
            <a:srgbClr val="0033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056" name="Text Box 7"/>
          <p:cNvSpPr txBox="1">
            <a:spLocks noChangeArrowheads="1"/>
          </p:cNvSpPr>
          <p:nvPr/>
        </p:nvSpPr>
        <p:spPr bwMode="auto">
          <a:xfrm>
            <a:off x="228600" y="439738"/>
            <a:ext cx="415370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8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Bundesteilhabegesetz</a:t>
            </a:r>
          </a:p>
        </p:txBody>
      </p:sp>
      <p:graphicFrame>
        <p:nvGraphicFramePr>
          <p:cNvPr id="2050" name="Object 8"/>
          <p:cNvGraphicFramePr>
            <a:graphicFrameLocks noChangeAspect="1"/>
          </p:cNvGraphicFramePr>
          <p:nvPr/>
        </p:nvGraphicFramePr>
        <p:xfrm>
          <a:off x="8172400" y="6199295"/>
          <a:ext cx="495300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3" name="Photo Editor Photo" r:id="rId4" imgW="495369" imgH="495369" progId="">
                  <p:embed/>
                </p:oleObj>
              </mc:Choice>
              <mc:Fallback>
                <p:oleObj name="Photo Editor Photo" r:id="rId4" imgW="495369" imgH="495369" progId="">
                  <p:embed/>
                  <p:pic>
                    <p:nvPicPr>
                      <p:cNvPr id="205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72400" y="6199295"/>
                        <a:ext cx="495300" cy="495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1038368" y="2032883"/>
            <a:ext cx="8569325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marR="0" lvl="0" indent="-4572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	</a:t>
            </a:r>
            <a:endParaRPr kumimoji="0" lang="de-DE" sz="20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>
          <a:xfrm>
            <a:off x="238389" y="6199295"/>
            <a:ext cx="1905000" cy="457200"/>
          </a:xfrm>
        </p:spPr>
        <p:txBody>
          <a:bodyPr/>
          <a:lstStyle/>
          <a:p>
            <a:pPr>
              <a:defRPr/>
            </a:pPr>
            <a:fld id="{F9F14D15-AB32-47BB-B494-CA7180B1DB5C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- Hohage, May &amp; Partner -</a:t>
            </a:r>
            <a:endParaRPr lang="en-US" dirty="0"/>
          </a:p>
        </p:txBody>
      </p:sp>
      <p:sp>
        <p:nvSpPr>
          <p:cNvPr id="5" name="Textfeld 4"/>
          <p:cNvSpPr txBox="1"/>
          <p:nvPr/>
        </p:nvSpPr>
        <p:spPr>
          <a:xfrm>
            <a:off x="3124200" y="3284984"/>
            <a:ext cx="18473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de-DE" dirty="0"/>
          </a:p>
        </p:txBody>
      </p:sp>
      <p:sp>
        <p:nvSpPr>
          <p:cNvPr id="6" name="Textfeld 5"/>
          <p:cNvSpPr txBox="1"/>
          <p:nvPr/>
        </p:nvSpPr>
        <p:spPr>
          <a:xfrm>
            <a:off x="176037" y="2212421"/>
            <a:ext cx="2586221" cy="246221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endParaRPr lang="de-DE" dirty="0"/>
          </a:p>
          <a:p>
            <a:pPr algn="ctr"/>
            <a:r>
              <a:rPr lang="de-DE" dirty="0"/>
              <a:t>Fürsorgesystem für</a:t>
            </a:r>
          </a:p>
          <a:p>
            <a:pPr algn="ctr"/>
            <a:endParaRPr lang="de-DE" dirty="0"/>
          </a:p>
          <a:p>
            <a:pPr algn="ctr"/>
            <a:r>
              <a:rPr lang="de-DE" dirty="0"/>
              <a:t>Menschen mit</a:t>
            </a:r>
          </a:p>
          <a:p>
            <a:pPr algn="ctr"/>
            <a:r>
              <a:rPr lang="de-DE" dirty="0"/>
              <a:t> </a:t>
            </a:r>
          </a:p>
          <a:p>
            <a:pPr algn="ctr"/>
            <a:r>
              <a:rPr lang="de-DE" dirty="0"/>
              <a:t>Behinderung</a:t>
            </a:r>
          </a:p>
          <a:p>
            <a:pPr algn="ctr"/>
            <a:endParaRPr lang="de-DE" dirty="0"/>
          </a:p>
        </p:txBody>
      </p:sp>
      <p:sp>
        <p:nvSpPr>
          <p:cNvPr id="11" name="Smiley 10"/>
          <p:cNvSpPr/>
          <p:nvPr/>
        </p:nvSpPr>
        <p:spPr bwMode="auto">
          <a:xfrm>
            <a:off x="6138984" y="2877551"/>
            <a:ext cx="504056" cy="604247"/>
          </a:xfrm>
          <a:prstGeom prst="smileyFace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cxnSp>
        <p:nvCxnSpPr>
          <p:cNvPr id="13" name="Gerade Verbindung mit Pfeil 12"/>
          <p:cNvCxnSpPr/>
          <p:nvPr/>
        </p:nvCxnSpPr>
        <p:spPr bwMode="auto">
          <a:xfrm flipV="1">
            <a:off x="6655170" y="2454013"/>
            <a:ext cx="949663" cy="50997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5" name="Gerade Verbindung mit Pfeil 14"/>
          <p:cNvCxnSpPr>
            <a:stCxn id="11" idx="1"/>
          </p:cNvCxnSpPr>
          <p:nvPr/>
        </p:nvCxnSpPr>
        <p:spPr bwMode="auto">
          <a:xfrm flipH="1" flipV="1">
            <a:off x="5302881" y="2138024"/>
            <a:ext cx="909920" cy="82801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7" name="Gerade Verbindung mit Pfeil 16"/>
          <p:cNvCxnSpPr>
            <a:endCxn id="23" idx="0"/>
          </p:cNvCxnSpPr>
          <p:nvPr/>
        </p:nvCxnSpPr>
        <p:spPr bwMode="auto">
          <a:xfrm>
            <a:off x="6453592" y="3533241"/>
            <a:ext cx="115630" cy="66698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8" name="Textfeld 17"/>
          <p:cNvSpPr txBox="1"/>
          <p:nvPr/>
        </p:nvSpPr>
        <p:spPr>
          <a:xfrm>
            <a:off x="7596337" y="2149878"/>
            <a:ext cx="9361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800" dirty="0"/>
              <a:t>Arbeit</a:t>
            </a:r>
          </a:p>
        </p:txBody>
      </p:sp>
      <p:sp>
        <p:nvSpPr>
          <p:cNvPr id="19" name="Textfeld 18"/>
          <p:cNvSpPr txBox="1"/>
          <p:nvPr/>
        </p:nvSpPr>
        <p:spPr>
          <a:xfrm>
            <a:off x="4548647" y="1861015"/>
            <a:ext cx="9153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800" dirty="0"/>
              <a:t>Freizeit</a:t>
            </a:r>
          </a:p>
        </p:txBody>
      </p:sp>
      <p:sp>
        <p:nvSpPr>
          <p:cNvPr id="20" name="Textfeld 19"/>
          <p:cNvSpPr txBox="1"/>
          <p:nvPr/>
        </p:nvSpPr>
        <p:spPr>
          <a:xfrm>
            <a:off x="7732792" y="2915234"/>
            <a:ext cx="8911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800" dirty="0"/>
              <a:t>Familie</a:t>
            </a:r>
          </a:p>
        </p:txBody>
      </p:sp>
      <p:cxnSp>
        <p:nvCxnSpPr>
          <p:cNvPr id="22" name="Gerade Verbindung mit Pfeil 21"/>
          <p:cNvCxnSpPr/>
          <p:nvPr/>
        </p:nvCxnSpPr>
        <p:spPr bwMode="auto">
          <a:xfrm>
            <a:off x="6749862" y="3134873"/>
            <a:ext cx="977956" cy="2112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3" name="Textfeld 22"/>
          <p:cNvSpPr txBox="1"/>
          <p:nvPr/>
        </p:nvSpPr>
        <p:spPr>
          <a:xfrm>
            <a:off x="5750728" y="4200222"/>
            <a:ext cx="16369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800" dirty="0"/>
              <a:t>Nachbarschaft</a:t>
            </a:r>
          </a:p>
        </p:txBody>
      </p:sp>
      <p:cxnSp>
        <p:nvCxnSpPr>
          <p:cNvPr id="25" name="Gerade Verbindung mit Pfeil 24"/>
          <p:cNvCxnSpPr>
            <a:stCxn id="11" idx="2"/>
          </p:cNvCxnSpPr>
          <p:nvPr/>
        </p:nvCxnSpPr>
        <p:spPr bwMode="auto">
          <a:xfrm flipH="1">
            <a:off x="4986856" y="3179675"/>
            <a:ext cx="1152128" cy="30212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6" name="Textfeld 25"/>
          <p:cNvSpPr txBox="1"/>
          <p:nvPr/>
        </p:nvSpPr>
        <p:spPr>
          <a:xfrm>
            <a:off x="3443686" y="3284984"/>
            <a:ext cx="14671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800" dirty="0"/>
              <a:t>Infrastruktur</a:t>
            </a:r>
          </a:p>
        </p:txBody>
      </p:sp>
      <p:sp>
        <p:nvSpPr>
          <p:cNvPr id="27" name="Textfeld 26"/>
          <p:cNvSpPr txBox="1"/>
          <p:nvPr/>
        </p:nvSpPr>
        <p:spPr>
          <a:xfrm>
            <a:off x="4469768" y="1315968"/>
            <a:ext cx="4419800" cy="43088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de-DE" b="1" dirty="0"/>
              <a:t>Aus personenzentrierter Sicht</a:t>
            </a:r>
          </a:p>
        </p:txBody>
      </p:sp>
      <p:sp>
        <p:nvSpPr>
          <p:cNvPr id="28" name="Textfeld 27"/>
          <p:cNvSpPr txBox="1"/>
          <p:nvPr/>
        </p:nvSpPr>
        <p:spPr>
          <a:xfrm>
            <a:off x="165752" y="1324760"/>
            <a:ext cx="3172728" cy="43088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de-DE" dirty="0"/>
              <a:t>Aus institutioneller Sicht</a:t>
            </a:r>
          </a:p>
        </p:txBody>
      </p:sp>
      <p:cxnSp>
        <p:nvCxnSpPr>
          <p:cNvPr id="30" name="Gerade Verbindung mit Pfeil 29"/>
          <p:cNvCxnSpPr/>
          <p:nvPr/>
        </p:nvCxnSpPr>
        <p:spPr bwMode="auto">
          <a:xfrm flipV="1">
            <a:off x="5059909" y="2589494"/>
            <a:ext cx="718010" cy="1726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048" name="Gerade Verbindung mit Pfeil 2047"/>
          <p:cNvCxnSpPr/>
          <p:nvPr/>
        </p:nvCxnSpPr>
        <p:spPr bwMode="auto">
          <a:xfrm>
            <a:off x="6617130" y="2467783"/>
            <a:ext cx="557765" cy="138975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053" name="Gerade Verbindung mit Pfeil 2052"/>
          <p:cNvCxnSpPr>
            <a:stCxn id="52" idx="3"/>
          </p:cNvCxnSpPr>
          <p:nvPr/>
        </p:nvCxnSpPr>
        <p:spPr bwMode="auto">
          <a:xfrm flipV="1">
            <a:off x="5904148" y="3790084"/>
            <a:ext cx="509830" cy="10766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059" name="Gerade Verbindung mit Pfeil 2058"/>
          <p:cNvCxnSpPr>
            <a:endCxn id="26" idx="2"/>
          </p:cNvCxnSpPr>
          <p:nvPr/>
        </p:nvCxnSpPr>
        <p:spPr bwMode="auto">
          <a:xfrm flipV="1">
            <a:off x="3947742" y="3654316"/>
            <a:ext cx="229543" cy="55017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063" name="Gerade Verbindung mit Pfeil 2062"/>
          <p:cNvCxnSpPr/>
          <p:nvPr/>
        </p:nvCxnSpPr>
        <p:spPr bwMode="auto">
          <a:xfrm flipH="1" flipV="1">
            <a:off x="7588883" y="3168221"/>
            <a:ext cx="72008" cy="576475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064" name="Textfeld 2063"/>
          <p:cNvSpPr txBox="1"/>
          <p:nvPr/>
        </p:nvSpPr>
        <p:spPr>
          <a:xfrm>
            <a:off x="4232654" y="2423350"/>
            <a:ext cx="808235" cy="307777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de-DE" sz="1400" dirty="0"/>
              <a:t>Barriere</a:t>
            </a:r>
          </a:p>
        </p:txBody>
      </p:sp>
      <p:sp>
        <p:nvSpPr>
          <p:cNvPr id="49" name="Textfeld 48"/>
          <p:cNvSpPr txBox="1"/>
          <p:nvPr/>
        </p:nvSpPr>
        <p:spPr>
          <a:xfrm>
            <a:off x="3683114" y="4168670"/>
            <a:ext cx="808235" cy="30777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de-DE" sz="1400" dirty="0"/>
              <a:t>Barriere</a:t>
            </a:r>
          </a:p>
        </p:txBody>
      </p:sp>
      <p:sp>
        <p:nvSpPr>
          <p:cNvPr id="50" name="Textfeld 49"/>
          <p:cNvSpPr txBox="1"/>
          <p:nvPr/>
        </p:nvSpPr>
        <p:spPr>
          <a:xfrm>
            <a:off x="6165105" y="2098183"/>
            <a:ext cx="808235" cy="307777"/>
          </a:xfrm>
          <a:prstGeom prst="rect">
            <a:avLst/>
          </a:prstGeom>
          <a:solidFill>
            <a:srgbClr val="00FF00"/>
          </a:solidFill>
        </p:spPr>
        <p:txBody>
          <a:bodyPr wrap="none" rtlCol="0">
            <a:spAutoFit/>
          </a:bodyPr>
          <a:lstStyle/>
          <a:p>
            <a:r>
              <a:rPr lang="de-DE" sz="1400" dirty="0"/>
              <a:t>Barriere</a:t>
            </a:r>
          </a:p>
        </p:txBody>
      </p:sp>
      <p:sp>
        <p:nvSpPr>
          <p:cNvPr id="51" name="Textfeld 50"/>
          <p:cNvSpPr txBox="1"/>
          <p:nvPr/>
        </p:nvSpPr>
        <p:spPr>
          <a:xfrm>
            <a:off x="7549165" y="3648212"/>
            <a:ext cx="808235" cy="307777"/>
          </a:xfrm>
          <a:prstGeom prst="rect">
            <a:avLst/>
          </a:prstGeom>
          <a:solidFill>
            <a:srgbClr val="C5C5F1"/>
          </a:solidFill>
        </p:spPr>
        <p:txBody>
          <a:bodyPr wrap="none" rtlCol="0">
            <a:spAutoFit/>
          </a:bodyPr>
          <a:lstStyle/>
          <a:p>
            <a:r>
              <a:rPr lang="de-DE" sz="1400" dirty="0"/>
              <a:t>Barriere</a:t>
            </a:r>
          </a:p>
        </p:txBody>
      </p:sp>
      <p:sp>
        <p:nvSpPr>
          <p:cNvPr id="52" name="Textfeld 51"/>
          <p:cNvSpPr txBox="1"/>
          <p:nvPr/>
        </p:nvSpPr>
        <p:spPr>
          <a:xfrm>
            <a:off x="5095913" y="3743861"/>
            <a:ext cx="808235" cy="307777"/>
          </a:xfrm>
          <a:prstGeom prst="rect">
            <a:avLst/>
          </a:prstGeom>
          <a:solidFill>
            <a:srgbClr val="FF9999"/>
          </a:solidFill>
        </p:spPr>
        <p:txBody>
          <a:bodyPr wrap="none" rtlCol="0">
            <a:spAutoFit/>
          </a:bodyPr>
          <a:lstStyle/>
          <a:p>
            <a:r>
              <a:rPr lang="de-DE" sz="1400" dirty="0"/>
              <a:t>Barriere</a:t>
            </a:r>
          </a:p>
        </p:txBody>
      </p:sp>
      <p:sp>
        <p:nvSpPr>
          <p:cNvPr id="37" name="Textfeld 36"/>
          <p:cNvSpPr txBox="1"/>
          <p:nvPr/>
        </p:nvSpPr>
        <p:spPr>
          <a:xfrm>
            <a:off x="172244" y="5274912"/>
            <a:ext cx="2319289" cy="7078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de-DE" sz="2000" dirty="0"/>
              <a:t>„Ich weiß, was für </a:t>
            </a:r>
          </a:p>
          <a:p>
            <a:pPr algn="ctr"/>
            <a:r>
              <a:rPr lang="de-DE" sz="2000" dirty="0"/>
              <a:t>dich gut ist“</a:t>
            </a:r>
          </a:p>
        </p:txBody>
      </p:sp>
      <p:sp>
        <p:nvSpPr>
          <p:cNvPr id="2" name="Rechteck 1"/>
          <p:cNvSpPr/>
          <p:nvPr/>
        </p:nvSpPr>
        <p:spPr>
          <a:xfrm>
            <a:off x="3850110" y="4962181"/>
            <a:ext cx="5028218" cy="1077218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de-DE" sz="1600" dirty="0"/>
              <a:t>„Du entscheidest, wo du dich in die Gesellschaft mit deinen  Neigungen, Fähigkeiten und  Entwicklungspotentialen einbringen willst und ich unterstütze dich dabei“</a:t>
            </a:r>
          </a:p>
        </p:txBody>
      </p:sp>
    </p:spTree>
    <p:extLst>
      <p:ext uri="{BB962C8B-B14F-4D97-AF65-F5344CB8AC3E}">
        <p14:creationId xmlns:p14="http://schemas.microsoft.com/office/powerpoint/2010/main" val="2738613334"/>
      </p:ext>
    </p:extLst>
  </p:cSld>
  <p:clrMapOvr>
    <a:masterClrMapping/>
  </p:clrMapOvr>
  <p:transition>
    <p:zoom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Line 2">
            <a:extLst>
              <a:ext uri="{FF2B5EF4-FFF2-40B4-BE49-F238E27FC236}">
                <a16:creationId xmlns:a16="http://schemas.microsoft.com/office/drawing/2014/main" id="{BBC88E77-361E-453C-A83A-6C8E1DACB93B}"/>
              </a:ext>
            </a:extLst>
          </p:cNvPr>
          <p:cNvSpPr>
            <a:spLocks noChangeShapeType="1"/>
          </p:cNvSpPr>
          <p:nvPr/>
        </p:nvSpPr>
        <p:spPr bwMode="auto">
          <a:xfrm>
            <a:off x="304800" y="6096000"/>
            <a:ext cx="853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de-DE" sz="1800" kern="0" dirty="0">
              <a:solidFill>
                <a:sysClr val="windowText" lastClr="000000"/>
              </a:solidFill>
            </a:endParaRPr>
          </a:p>
        </p:txBody>
      </p:sp>
      <p:sp>
        <p:nvSpPr>
          <p:cNvPr id="2052" name="Rectangle 3">
            <a:extLst>
              <a:ext uri="{FF2B5EF4-FFF2-40B4-BE49-F238E27FC236}">
                <a16:creationId xmlns:a16="http://schemas.microsoft.com/office/drawing/2014/main" id="{B9B35871-254A-4564-8D4A-61EB74A805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 kern="0" dirty="0">
              <a:solidFill>
                <a:sysClr val="windowText" lastClr="000000"/>
              </a:solidFill>
            </a:endParaRPr>
          </a:p>
        </p:txBody>
      </p:sp>
      <p:sp>
        <p:nvSpPr>
          <p:cNvPr id="2055" name="Rectangle 6">
            <a:extLst>
              <a:ext uri="{FF2B5EF4-FFF2-40B4-BE49-F238E27FC236}">
                <a16:creationId xmlns:a16="http://schemas.microsoft.com/office/drawing/2014/main" id="{843ED784-5761-408F-8E1F-652C2A07F1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76200"/>
            <a:ext cx="9144000" cy="1219200"/>
          </a:xfrm>
          <a:prstGeom prst="rect">
            <a:avLst/>
          </a:prstGeom>
          <a:solidFill>
            <a:srgbClr val="0033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de-DE" sz="1800" kern="0" dirty="0">
              <a:solidFill>
                <a:sysClr val="windowText" lastClr="000000"/>
              </a:solidFill>
            </a:endParaRPr>
          </a:p>
        </p:txBody>
      </p:sp>
      <p:sp>
        <p:nvSpPr>
          <p:cNvPr id="2056" name="Text Box 7">
            <a:extLst>
              <a:ext uri="{FF2B5EF4-FFF2-40B4-BE49-F238E27FC236}">
                <a16:creationId xmlns:a16="http://schemas.microsoft.com/office/drawing/2014/main" id="{E1950C9D-41DE-435C-8D14-338984845E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4512" y="300653"/>
            <a:ext cx="415448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2800" b="1" kern="0" dirty="0">
                <a:solidFill>
                  <a:srgbClr val="FFFFFF"/>
                </a:solidFill>
              </a:rPr>
              <a:t>Bundesteilhabegesetz</a:t>
            </a:r>
          </a:p>
        </p:txBody>
      </p:sp>
      <p:graphicFrame>
        <p:nvGraphicFramePr>
          <p:cNvPr id="93190" name="Object 8">
            <a:extLst>
              <a:ext uri="{FF2B5EF4-FFF2-40B4-BE49-F238E27FC236}">
                <a16:creationId xmlns:a16="http://schemas.microsoft.com/office/drawing/2014/main" id="{B0184325-0974-41B7-953C-923C8FBF05A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8172450" y="6199188"/>
          <a:ext cx="495300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0" name="Photo Editor Photo" r:id="rId4" imgW="495369" imgH="495369" progId="">
                  <p:embed/>
                </p:oleObj>
              </mc:Choice>
              <mc:Fallback>
                <p:oleObj name="Photo Editor Photo" r:id="rId4" imgW="495369" imgH="495369" progId="">
                  <p:embed/>
                  <p:pic>
                    <p:nvPicPr>
                      <p:cNvPr id="93190" name="Object 8">
                        <a:extLst>
                          <a:ext uri="{FF2B5EF4-FFF2-40B4-BE49-F238E27FC236}">
                            <a16:creationId xmlns:a16="http://schemas.microsoft.com/office/drawing/2014/main" id="{B0184325-0974-41B7-953C-923C8FBF05A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72450" y="6199188"/>
                        <a:ext cx="495300" cy="495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feld 1">
            <a:extLst>
              <a:ext uri="{FF2B5EF4-FFF2-40B4-BE49-F238E27FC236}">
                <a16:creationId xmlns:a16="http://schemas.microsoft.com/office/drawing/2014/main" id="{46441AF1-EAA7-4BD0-9BDC-14179FB45668}"/>
              </a:ext>
            </a:extLst>
          </p:cNvPr>
          <p:cNvSpPr txBox="1"/>
          <p:nvPr/>
        </p:nvSpPr>
        <p:spPr>
          <a:xfrm>
            <a:off x="4516438" y="2852738"/>
            <a:ext cx="184150" cy="5238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 sz="28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93192" name="Foliennummernplatzhalter 2">
            <a:extLst>
              <a:ext uri="{FF2B5EF4-FFF2-40B4-BE49-F238E27FC236}">
                <a16:creationId xmlns:a16="http://schemas.microsoft.com/office/drawing/2014/main" id="{2DD87681-BBC8-4471-98C2-F81E6B91EC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38125" y="6199188"/>
            <a:ext cx="1905000" cy="457200"/>
          </a:xfrm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de-DE" sz="1800" dirty="0">
                <a:solidFill>
                  <a:srgbClr val="FFFFFF"/>
                </a:solidFill>
              </a:rPr>
              <a:t>77777777777777777</a:t>
            </a:r>
          </a:p>
        </p:txBody>
      </p:sp>
      <p:sp>
        <p:nvSpPr>
          <p:cNvPr id="93193" name="Fußzeilenplatzhalter 3">
            <a:extLst>
              <a:ext uri="{FF2B5EF4-FFF2-40B4-BE49-F238E27FC236}">
                <a16:creationId xmlns:a16="http://schemas.microsoft.com/office/drawing/2014/main" id="{661CF59B-EBAD-47FA-8F3D-F25B07EE88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71800" y="6181190"/>
            <a:ext cx="2895600" cy="457200"/>
          </a:xfrm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de-DE" altLang="de-DE" sz="14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Hohage, May &amp; Partner </a:t>
            </a:r>
            <a:endParaRPr lang="de-DE" altLang="de-DE" sz="1400" dirty="0">
              <a:solidFill>
                <a:srgbClr val="000000"/>
              </a:solidFill>
            </a:endParaRPr>
          </a:p>
          <a:p>
            <a:r>
              <a:rPr lang="de-DE" altLang="de-DE" sz="1400" dirty="0">
                <a:solidFill>
                  <a:srgbClr val="000000"/>
                </a:solidFill>
              </a:rPr>
              <a:t>  </a:t>
            </a:r>
            <a:endParaRPr lang="en-US" altLang="de-DE" sz="1400" dirty="0">
              <a:solidFill>
                <a:srgbClr val="000000"/>
              </a:solidFill>
            </a:endParaRPr>
          </a:p>
        </p:txBody>
      </p:sp>
      <p:sp>
        <p:nvSpPr>
          <p:cNvPr id="93194" name="Textfeld 5">
            <a:extLst>
              <a:ext uri="{FF2B5EF4-FFF2-40B4-BE49-F238E27FC236}">
                <a16:creationId xmlns:a16="http://schemas.microsoft.com/office/drawing/2014/main" id="{CE97F3AC-157E-4ED2-B1F2-842BB3BF9E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181" y="1079482"/>
            <a:ext cx="5466561" cy="46166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de-DE" altLang="de-DE" b="1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Personenzentrierung, § 95 SGB IX</a:t>
            </a:r>
          </a:p>
        </p:txBody>
      </p:sp>
      <p:sp>
        <p:nvSpPr>
          <p:cNvPr id="93195" name="Textfeld 6">
            <a:extLst>
              <a:ext uri="{FF2B5EF4-FFF2-40B4-BE49-F238E27FC236}">
                <a16:creationId xmlns:a16="http://schemas.microsoft.com/office/drawing/2014/main" id="{DC2B7870-94E1-4755-880F-1A6C7589B7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181" y="1656875"/>
            <a:ext cx="8945638" cy="4524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de-DE" altLang="de-DE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Die EGH-Träger kommen ihrem </a:t>
            </a:r>
            <a:r>
              <a:rPr lang="de-DE" altLang="de-DE" b="1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Sicherstellungsauftrag </a:t>
            </a:r>
            <a:r>
              <a:rPr lang="de-DE" altLang="de-DE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(§ 95 SGB IX) nach, indem sie Leistungs- und Rahmenvereinbarungen mit geeigneten Anbietern schließen und damit Sorge tragen, dass den Leistungsberechtigten personenzentrierte Leistungen zur Verfügung stehen.</a:t>
            </a:r>
          </a:p>
          <a:p>
            <a:endParaRPr lang="de-DE" altLang="de-DE" dirty="0">
              <a:solidFill>
                <a:srgbClr val="0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de-DE" altLang="de-DE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Instrument der Ermöglichung einer personenzentrierten EGH ist damit die Leistungs- u. Rahmenvereinbarung, nicht der Gesamtplan. </a:t>
            </a:r>
          </a:p>
          <a:p>
            <a:r>
              <a:rPr lang="de-DE" altLang="de-DE" b="1" i="1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Problem: </a:t>
            </a:r>
            <a:r>
              <a:rPr lang="de-DE" altLang="de-DE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Leistungs-/Vergütungspauschalen, die breite Leistungsspannen abbilden, § 125 Abs.3 S.3 SGB IX, „kassieren“ ggf. das Versprechen auf personenzentrierte Leistungen.</a:t>
            </a:r>
          </a:p>
        </p:txBody>
      </p:sp>
    </p:spTree>
    <p:extLst>
      <p:ext uri="{BB962C8B-B14F-4D97-AF65-F5344CB8AC3E}">
        <p14:creationId xmlns:p14="http://schemas.microsoft.com/office/powerpoint/2010/main" val="2843662442"/>
      </p:ext>
    </p:extLst>
  </p:cSld>
  <p:clrMapOvr>
    <a:masterClrMapping/>
  </p:clrMapOvr>
  <p:transition>
    <p:zoom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Line 2">
            <a:extLst>
              <a:ext uri="{FF2B5EF4-FFF2-40B4-BE49-F238E27FC236}">
                <a16:creationId xmlns:a16="http://schemas.microsoft.com/office/drawing/2014/main" id="{BBC88E77-361E-453C-A83A-6C8E1DACB93B}"/>
              </a:ext>
            </a:extLst>
          </p:cNvPr>
          <p:cNvSpPr>
            <a:spLocks noChangeShapeType="1"/>
          </p:cNvSpPr>
          <p:nvPr/>
        </p:nvSpPr>
        <p:spPr bwMode="auto">
          <a:xfrm>
            <a:off x="304800" y="6096000"/>
            <a:ext cx="853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de-DE" sz="1800" kern="0" dirty="0">
              <a:solidFill>
                <a:sysClr val="windowText" lastClr="000000"/>
              </a:solidFill>
            </a:endParaRPr>
          </a:p>
        </p:txBody>
      </p:sp>
      <p:sp>
        <p:nvSpPr>
          <p:cNvPr id="2052" name="Rectangle 3">
            <a:extLst>
              <a:ext uri="{FF2B5EF4-FFF2-40B4-BE49-F238E27FC236}">
                <a16:creationId xmlns:a16="http://schemas.microsoft.com/office/drawing/2014/main" id="{B9B35871-254A-4564-8D4A-61EB74A805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 kern="0" dirty="0">
              <a:solidFill>
                <a:sysClr val="windowText" lastClr="000000"/>
              </a:solidFill>
            </a:endParaRPr>
          </a:p>
        </p:txBody>
      </p:sp>
      <p:sp>
        <p:nvSpPr>
          <p:cNvPr id="2055" name="Rectangle 6">
            <a:extLst>
              <a:ext uri="{FF2B5EF4-FFF2-40B4-BE49-F238E27FC236}">
                <a16:creationId xmlns:a16="http://schemas.microsoft.com/office/drawing/2014/main" id="{843ED784-5761-408F-8E1F-652C2A07F1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76200"/>
            <a:ext cx="9144000" cy="1219200"/>
          </a:xfrm>
          <a:prstGeom prst="rect">
            <a:avLst/>
          </a:prstGeom>
          <a:solidFill>
            <a:srgbClr val="0033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de-DE" sz="1800" kern="0" dirty="0">
              <a:solidFill>
                <a:sysClr val="windowText" lastClr="000000"/>
              </a:solidFill>
            </a:endParaRPr>
          </a:p>
        </p:txBody>
      </p:sp>
      <p:sp>
        <p:nvSpPr>
          <p:cNvPr id="2056" name="Text Box 7">
            <a:extLst>
              <a:ext uri="{FF2B5EF4-FFF2-40B4-BE49-F238E27FC236}">
                <a16:creationId xmlns:a16="http://schemas.microsoft.com/office/drawing/2014/main" id="{E1950C9D-41DE-435C-8D14-338984845E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4512" y="300653"/>
            <a:ext cx="721383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2800" b="1" kern="0" dirty="0">
                <a:solidFill>
                  <a:srgbClr val="FFFFFF"/>
                </a:solidFill>
              </a:rPr>
              <a:t>Bedarfsplanung und Bedarfsermittlung</a:t>
            </a:r>
          </a:p>
        </p:txBody>
      </p:sp>
      <p:graphicFrame>
        <p:nvGraphicFramePr>
          <p:cNvPr id="93190" name="Object 8">
            <a:extLst>
              <a:ext uri="{FF2B5EF4-FFF2-40B4-BE49-F238E27FC236}">
                <a16:creationId xmlns:a16="http://schemas.microsoft.com/office/drawing/2014/main" id="{B0184325-0974-41B7-953C-923C8FBF05A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8172450" y="6199188"/>
          <a:ext cx="495300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719" name="Photo Editor Photo" r:id="rId4" imgW="495369" imgH="495369" progId="">
                  <p:embed/>
                </p:oleObj>
              </mc:Choice>
              <mc:Fallback>
                <p:oleObj name="Photo Editor Photo" r:id="rId4" imgW="495369" imgH="495369" progId="">
                  <p:embed/>
                  <p:pic>
                    <p:nvPicPr>
                      <p:cNvPr id="93190" name="Object 8">
                        <a:extLst>
                          <a:ext uri="{FF2B5EF4-FFF2-40B4-BE49-F238E27FC236}">
                            <a16:creationId xmlns:a16="http://schemas.microsoft.com/office/drawing/2014/main" id="{B0184325-0974-41B7-953C-923C8FBF05A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72450" y="6199188"/>
                        <a:ext cx="495300" cy="495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feld 1">
            <a:extLst>
              <a:ext uri="{FF2B5EF4-FFF2-40B4-BE49-F238E27FC236}">
                <a16:creationId xmlns:a16="http://schemas.microsoft.com/office/drawing/2014/main" id="{46441AF1-EAA7-4BD0-9BDC-14179FB45668}"/>
              </a:ext>
            </a:extLst>
          </p:cNvPr>
          <p:cNvSpPr txBox="1"/>
          <p:nvPr/>
        </p:nvSpPr>
        <p:spPr>
          <a:xfrm>
            <a:off x="4516438" y="2852738"/>
            <a:ext cx="184150" cy="5238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 sz="28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93192" name="Foliennummernplatzhalter 2">
            <a:extLst>
              <a:ext uri="{FF2B5EF4-FFF2-40B4-BE49-F238E27FC236}">
                <a16:creationId xmlns:a16="http://schemas.microsoft.com/office/drawing/2014/main" id="{2DD87681-BBC8-4471-98C2-F81E6B91EC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38125" y="6199188"/>
            <a:ext cx="1905000" cy="457200"/>
          </a:xfrm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de-DE" sz="1800" dirty="0">
                <a:solidFill>
                  <a:srgbClr val="FFFFFF"/>
                </a:solidFill>
              </a:rPr>
              <a:t>77777777777777777</a:t>
            </a:r>
          </a:p>
        </p:txBody>
      </p:sp>
      <p:sp>
        <p:nvSpPr>
          <p:cNvPr id="93193" name="Fußzeilenplatzhalter 3">
            <a:extLst>
              <a:ext uri="{FF2B5EF4-FFF2-40B4-BE49-F238E27FC236}">
                <a16:creationId xmlns:a16="http://schemas.microsoft.com/office/drawing/2014/main" id="{661CF59B-EBAD-47FA-8F3D-F25B07EE88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71800" y="6181190"/>
            <a:ext cx="2895600" cy="457200"/>
          </a:xfrm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de-DE" altLang="de-DE" sz="14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Hohage, May &amp; Partner </a:t>
            </a:r>
            <a:endParaRPr lang="de-DE" altLang="de-DE" sz="1400" dirty="0">
              <a:solidFill>
                <a:srgbClr val="000000"/>
              </a:solidFill>
            </a:endParaRPr>
          </a:p>
          <a:p>
            <a:r>
              <a:rPr lang="de-DE" altLang="de-DE" sz="1400" dirty="0">
                <a:solidFill>
                  <a:srgbClr val="000000"/>
                </a:solidFill>
              </a:rPr>
              <a:t>  </a:t>
            </a:r>
            <a:endParaRPr lang="en-US" altLang="de-DE" sz="1400" dirty="0">
              <a:solidFill>
                <a:srgbClr val="000000"/>
              </a:solidFill>
            </a:endParaRPr>
          </a:p>
        </p:txBody>
      </p:sp>
      <p:sp>
        <p:nvSpPr>
          <p:cNvPr id="93194" name="Textfeld 5">
            <a:extLst>
              <a:ext uri="{FF2B5EF4-FFF2-40B4-BE49-F238E27FC236}">
                <a16:creationId xmlns:a16="http://schemas.microsoft.com/office/drawing/2014/main" id="{CE97F3AC-157E-4ED2-B1F2-842BB3BF9E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181" y="1079482"/>
            <a:ext cx="4655442" cy="83099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de-DE" altLang="de-DE" b="1" dirty="0">
              <a:solidFill>
                <a:srgbClr val="0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de-DE" altLang="de-DE" b="1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ICF und Behinderungsbegriff</a:t>
            </a:r>
          </a:p>
        </p:txBody>
      </p:sp>
      <p:sp>
        <p:nvSpPr>
          <p:cNvPr id="93195" name="Textfeld 6">
            <a:extLst>
              <a:ext uri="{FF2B5EF4-FFF2-40B4-BE49-F238E27FC236}">
                <a16:creationId xmlns:a16="http://schemas.microsoft.com/office/drawing/2014/main" id="{DC2B7870-94E1-4755-880F-1A6C7589B7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181" y="1656875"/>
            <a:ext cx="8945638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de-DE" altLang="de-DE" dirty="0">
              <a:solidFill>
                <a:srgbClr val="0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de-DE" altLang="de-DE" dirty="0">
              <a:solidFill>
                <a:srgbClr val="0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de-DE" altLang="de-DE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Besondere Bedeutung kommt bei Bedarfsprüfung dem am bio-psycho-sozialen Modell der </a:t>
            </a:r>
            <a:r>
              <a:rPr lang="de-DE" altLang="de-DE" b="1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ICF </a:t>
            </a:r>
            <a:r>
              <a:rPr lang="de-DE" altLang="de-DE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</a:t>
            </a:r>
            <a:r>
              <a:rPr lang="de-DE" altLang="de-DE" b="1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Internationale Klassifikation der Funktionsfähigkeit, Behinderung und Gesundheit</a:t>
            </a:r>
            <a:r>
              <a:rPr lang="de-DE" altLang="de-DE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 orientierten </a:t>
            </a:r>
            <a:r>
              <a:rPr lang="de-DE" altLang="de-DE" b="1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Behinderungsbegriff</a:t>
            </a:r>
            <a:r>
              <a:rPr lang="de-DE" altLang="de-DE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zu. </a:t>
            </a:r>
          </a:p>
          <a:p>
            <a:endParaRPr lang="de-DE" altLang="de-DE" dirty="0">
              <a:solidFill>
                <a:srgbClr val="0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7336416"/>
      </p:ext>
    </p:extLst>
  </p:cSld>
  <p:clrMapOvr>
    <a:masterClrMapping/>
  </p:clrMapOvr>
  <p:transition>
    <p:zoom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Line 2"/>
          <p:cNvSpPr>
            <a:spLocks noChangeShapeType="1"/>
          </p:cNvSpPr>
          <p:nvPr/>
        </p:nvSpPr>
        <p:spPr bwMode="auto">
          <a:xfrm>
            <a:off x="304800" y="6096000"/>
            <a:ext cx="853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052" name="Rectangle 3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055" name="Rectangle 6"/>
          <p:cNvSpPr>
            <a:spLocks noChangeArrowheads="1"/>
          </p:cNvSpPr>
          <p:nvPr/>
        </p:nvSpPr>
        <p:spPr bwMode="auto">
          <a:xfrm>
            <a:off x="0" y="-76200"/>
            <a:ext cx="9144000" cy="1219200"/>
          </a:xfrm>
          <a:prstGeom prst="rect">
            <a:avLst/>
          </a:prstGeom>
          <a:solidFill>
            <a:srgbClr val="0033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056" name="Text Box 7"/>
          <p:cNvSpPr txBox="1">
            <a:spLocks noChangeArrowheads="1"/>
          </p:cNvSpPr>
          <p:nvPr/>
        </p:nvSpPr>
        <p:spPr bwMode="auto">
          <a:xfrm>
            <a:off x="228600" y="439738"/>
            <a:ext cx="388279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8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Behinderungsbegriff</a:t>
            </a:r>
          </a:p>
        </p:txBody>
      </p:sp>
      <p:graphicFrame>
        <p:nvGraphicFramePr>
          <p:cNvPr id="2050" name="Object 8"/>
          <p:cNvGraphicFramePr>
            <a:graphicFrameLocks noChangeAspect="1"/>
          </p:cNvGraphicFramePr>
          <p:nvPr/>
        </p:nvGraphicFramePr>
        <p:xfrm>
          <a:off x="8172400" y="6199295"/>
          <a:ext cx="495300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5" name="Photo Editor Photo" r:id="rId4" imgW="495369" imgH="495369" progId="">
                  <p:embed/>
                </p:oleObj>
              </mc:Choice>
              <mc:Fallback>
                <p:oleObj name="Photo Editor Photo" r:id="rId4" imgW="495369" imgH="495369" progId="">
                  <p:embed/>
                  <p:pic>
                    <p:nvPicPr>
                      <p:cNvPr id="205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72400" y="6199295"/>
                        <a:ext cx="495300" cy="495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23850" y="1714488"/>
            <a:ext cx="8569325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marR="0" lvl="0" indent="-4572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	</a:t>
            </a:r>
            <a:endParaRPr kumimoji="0" lang="de-DE" sz="20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" name="Textfeld 1"/>
          <p:cNvSpPr txBox="1"/>
          <p:nvPr/>
        </p:nvSpPr>
        <p:spPr>
          <a:xfrm>
            <a:off x="4516146" y="2852936"/>
            <a:ext cx="18473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8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>
          <a:xfrm>
            <a:off x="238389" y="6199295"/>
            <a:ext cx="1905000" cy="457200"/>
          </a:xfrm>
        </p:spPr>
        <p:txBody>
          <a:bodyPr/>
          <a:lstStyle/>
          <a:p>
            <a:pPr>
              <a:defRPr/>
            </a:pPr>
            <a:fld id="{F9F14D15-AB32-47BB-B494-CA7180B1DB5C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- Hohage, May &amp; Partner -Hamburg, Hannover, München </a:t>
            </a:r>
            <a:endParaRPr lang="en-US"/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90D519CA-0DD6-4BFE-ADE2-5C17AD9CB45C}"/>
              </a:ext>
            </a:extLst>
          </p:cNvPr>
          <p:cNvSpPr txBox="1"/>
          <p:nvPr/>
        </p:nvSpPr>
        <p:spPr>
          <a:xfrm>
            <a:off x="179512" y="1412776"/>
            <a:ext cx="584166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Entwicklung des </a:t>
            </a:r>
            <a:r>
              <a:rPr lang="de-DE" b="1" dirty="0"/>
              <a:t>Begriffs der Behinderung</a:t>
            </a: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87FDBD6B-05E3-4EEF-A57B-032E0CFC5656}"/>
              </a:ext>
            </a:extLst>
          </p:cNvPr>
          <p:cNvSpPr txBox="1"/>
          <p:nvPr/>
        </p:nvSpPr>
        <p:spPr>
          <a:xfrm>
            <a:off x="615752" y="2638872"/>
            <a:ext cx="7566367" cy="22852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/>
              <a:t>1980:</a:t>
            </a:r>
          </a:p>
          <a:p>
            <a:endParaRPr lang="de-DE" dirty="0"/>
          </a:p>
          <a:p>
            <a:r>
              <a:rPr lang="de-DE" dirty="0"/>
              <a:t>„Behinderung: Jede Einschränkung oder das Fehlen von </a:t>
            </a:r>
          </a:p>
          <a:p>
            <a:r>
              <a:rPr lang="de-DE" dirty="0"/>
              <a:t>Fähigkeiten (die aus einer Beeinträchtigung resultieren), </a:t>
            </a:r>
          </a:p>
          <a:p>
            <a:r>
              <a:rPr lang="de-DE" dirty="0"/>
              <a:t>Tätigkeiten in einer Art und Weise zu verrichten, wie sie als</a:t>
            </a:r>
          </a:p>
          <a:p>
            <a:r>
              <a:rPr lang="de-DE" dirty="0">
                <a:solidFill>
                  <a:srgbClr val="FF0000"/>
                </a:solidFill>
              </a:rPr>
              <a:t>normal für ein menschliches Wesen</a:t>
            </a:r>
            <a:r>
              <a:rPr lang="de-DE" dirty="0"/>
              <a:t> gelten … „</a:t>
            </a:r>
          </a:p>
          <a:p>
            <a:r>
              <a:rPr lang="de-DE" sz="1050" dirty="0"/>
              <a:t>(WHO Classification </a:t>
            </a:r>
            <a:r>
              <a:rPr lang="de-DE" sz="1050" dirty="0" err="1"/>
              <a:t>of</a:t>
            </a:r>
            <a:r>
              <a:rPr lang="de-DE" sz="1050" dirty="0"/>
              <a:t> </a:t>
            </a:r>
            <a:r>
              <a:rPr lang="de-DE" sz="1050" dirty="0" err="1"/>
              <a:t>Impairments</a:t>
            </a:r>
            <a:r>
              <a:rPr lang="de-DE" sz="1050" dirty="0"/>
              <a:t>, </a:t>
            </a:r>
            <a:r>
              <a:rPr lang="de-DE" sz="1050" dirty="0" err="1"/>
              <a:t>Disabilities</a:t>
            </a:r>
            <a:r>
              <a:rPr lang="de-DE" sz="1050" dirty="0"/>
              <a:t> and Handicaps)</a:t>
            </a:r>
          </a:p>
        </p:txBody>
      </p:sp>
    </p:spTree>
    <p:extLst>
      <p:ext uri="{BB962C8B-B14F-4D97-AF65-F5344CB8AC3E}">
        <p14:creationId xmlns:p14="http://schemas.microsoft.com/office/powerpoint/2010/main" val="2390127282"/>
      </p:ext>
    </p:extLst>
  </p:cSld>
  <p:clrMapOvr>
    <a:masterClrMapping/>
  </p:clrMapOvr>
  <p:transition>
    <p:zoom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Line 2"/>
          <p:cNvSpPr>
            <a:spLocks noChangeShapeType="1"/>
          </p:cNvSpPr>
          <p:nvPr/>
        </p:nvSpPr>
        <p:spPr bwMode="auto">
          <a:xfrm>
            <a:off x="304800" y="6096000"/>
            <a:ext cx="853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052" name="Rectangle 3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055" name="Rectangle 6"/>
          <p:cNvSpPr>
            <a:spLocks noChangeArrowheads="1"/>
          </p:cNvSpPr>
          <p:nvPr/>
        </p:nvSpPr>
        <p:spPr bwMode="auto">
          <a:xfrm>
            <a:off x="0" y="-76200"/>
            <a:ext cx="9144000" cy="1219200"/>
          </a:xfrm>
          <a:prstGeom prst="rect">
            <a:avLst/>
          </a:prstGeom>
          <a:solidFill>
            <a:srgbClr val="0033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056" name="Text Box 7"/>
          <p:cNvSpPr txBox="1">
            <a:spLocks noChangeArrowheads="1"/>
          </p:cNvSpPr>
          <p:nvPr/>
        </p:nvSpPr>
        <p:spPr bwMode="auto">
          <a:xfrm>
            <a:off x="228600" y="439738"/>
            <a:ext cx="388279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8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Behinderungsbegriff</a:t>
            </a:r>
          </a:p>
        </p:txBody>
      </p:sp>
      <p:graphicFrame>
        <p:nvGraphicFramePr>
          <p:cNvPr id="2050" name="Object 8"/>
          <p:cNvGraphicFramePr>
            <a:graphicFrameLocks noChangeAspect="1"/>
          </p:cNvGraphicFramePr>
          <p:nvPr/>
        </p:nvGraphicFramePr>
        <p:xfrm>
          <a:off x="8172400" y="6199295"/>
          <a:ext cx="495300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9" name="Photo Editor Photo" r:id="rId4" imgW="495369" imgH="495369" progId="">
                  <p:embed/>
                </p:oleObj>
              </mc:Choice>
              <mc:Fallback>
                <p:oleObj name="Photo Editor Photo" r:id="rId4" imgW="495369" imgH="495369" progId="">
                  <p:embed/>
                  <p:pic>
                    <p:nvPicPr>
                      <p:cNvPr id="205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72400" y="6199295"/>
                        <a:ext cx="495300" cy="495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23850" y="1714488"/>
            <a:ext cx="8569325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marR="0" lvl="0" indent="-4572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	</a:t>
            </a:r>
            <a:endParaRPr kumimoji="0" lang="de-DE" sz="20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" name="Textfeld 1"/>
          <p:cNvSpPr txBox="1"/>
          <p:nvPr/>
        </p:nvSpPr>
        <p:spPr>
          <a:xfrm>
            <a:off x="4516146" y="2852936"/>
            <a:ext cx="18473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8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>
          <a:xfrm>
            <a:off x="238389" y="6199295"/>
            <a:ext cx="1905000" cy="457200"/>
          </a:xfrm>
        </p:spPr>
        <p:txBody>
          <a:bodyPr/>
          <a:lstStyle/>
          <a:p>
            <a:pPr>
              <a:defRPr/>
            </a:pPr>
            <a:fld id="{F9F14D15-AB32-47BB-B494-CA7180B1DB5C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- Hohage, May &amp; Partner -</a:t>
            </a:r>
            <a:endParaRPr lang="en-US" dirty="0"/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90D519CA-0DD6-4BFE-ADE2-5C17AD9CB45C}"/>
              </a:ext>
            </a:extLst>
          </p:cNvPr>
          <p:cNvSpPr txBox="1"/>
          <p:nvPr/>
        </p:nvSpPr>
        <p:spPr>
          <a:xfrm>
            <a:off x="179512" y="1412776"/>
            <a:ext cx="584166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Entwicklung des </a:t>
            </a:r>
            <a:r>
              <a:rPr lang="de-DE" b="1" dirty="0"/>
              <a:t>Begriffs der Behinderung</a:t>
            </a: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BB4203DC-EA11-4E7B-B839-D15A33326CDF}"/>
              </a:ext>
            </a:extLst>
          </p:cNvPr>
          <p:cNvSpPr txBox="1"/>
          <p:nvPr/>
        </p:nvSpPr>
        <p:spPr>
          <a:xfrm>
            <a:off x="685800" y="2348880"/>
            <a:ext cx="7677230" cy="280076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/>
              <a:t>Bis 2018 galt</a:t>
            </a:r>
            <a:r>
              <a:rPr lang="de-DE" dirty="0"/>
              <a:t>:</a:t>
            </a:r>
          </a:p>
          <a:p>
            <a:endParaRPr lang="de-DE" dirty="0"/>
          </a:p>
          <a:p>
            <a:r>
              <a:rPr lang="de-DE" dirty="0"/>
              <a:t>§ 2 SGB IX:</a:t>
            </a:r>
          </a:p>
          <a:p>
            <a:r>
              <a:rPr lang="de-DE" dirty="0"/>
              <a:t>„Menschen sind behindert, wenn ihre körperliche Funktion,</a:t>
            </a:r>
          </a:p>
          <a:p>
            <a:r>
              <a:rPr lang="de-DE" dirty="0"/>
              <a:t>geistige Fähigkeit oder seelische Gesundheit mit hoher </a:t>
            </a:r>
          </a:p>
          <a:p>
            <a:r>
              <a:rPr lang="de-DE" dirty="0"/>
              <a:t>Wahrscheinlichkeit länger als sechs Monate von dem </a:t>
            </a:r>
            <a:r>
              <a:rPr lang="de-DE" dirty="0">
                <a:solidFill>
                  <a:srgbClr val="FF0000"/>
                </a:solidFill>
              </a:rPr>
              <a:t>für das</a:t>
            </a:r>
          </a:p>
          <a:p>
            <a:r>
              <a:rPr lang="de-DE" dirty="0">
                <a:solidFill>
                  <a:srgbClr val="FF0000"/>
                </a:solidFill>
              </a:rPr>
              <a:t>Lebensalter typischen Zustand </a:t>
            </a:r>
            <a:r>
              <a:rPr lang="de-DE" dirty="0"/>
              <a:t>abweichen und daher ihre </a:t>
            </a:r>
          </a:p>
          <a:p>
            <a:r>
              <a:rPr lang="de-DE" dirty="0"/>
              <a:t>Teilhabe am Leben in der Gesellschaft beeinträchtigt ist.“ </a:t>
            </a: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A218A345-9208-45AF-9AD3-213957F60FA7}"/>
              </a:ext>
            </a:extLst>
          </p:cNvPr>
          <p:cNvSpPr txBox="1"/>
          <p:nvPr/>
        </p:nvSpPr>
        <p:spPr>
          <a:xfrm>
            <a:off x="1929902" y="5373216"/>
            <a:ext cx="4946354" cy="43088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de-DE" dirty="0"/>
              <a:t>Noch </a:t>
            </a:r>
            <a:r>
              <a:rPr lang="de-DE" b="1" u="sng" dirty="0"/>
              <a:t>kein</a:t>
            </a:r>
            <a:r>
              <a:rPr lang="de-DE" dirty="0"/>
              <a:t> Wechselwirkungsgrundsatz</a:t>
            </a:r>
          </a:p>
        </p:txBody>
      </p:sp>
    </p:spTree>
    <p:extLst>
      <p:ext uri="{BB962C8B-B14F-4D97-AF65-F5344CB8AC3E}">
        <p14:creationId xmlns:p14="http://schemas.microsoft.com/office/powerpoint/2010/main" val="119101938"/>
      </p:ext>
    </p:extLst>
  </p:cSld>
  <p:clrMapOvr>
    <a:masterClrMapping/>
  </p:clrMapOvr>
  <p:transition>
    <p:zoom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Line 2"/>
          <p:cNvSpPr>
            <a:spLocks noChangeShapeType="1"/>
          </p:cNvSpPr>
          <p:nvPr/>
        </p:nvSpPr>
        <p:spPr bwMode="auto">
          <a:xfrm>
            <a:off x="304800" y="6096000"/>
            <a:ext cx="853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 dirty="0"/>
          </a:p>
        </p:txBody>
      </p:sp>
      <p:sp>
        <p:nvSpPr>
          <p:cNvPr id="2052" name="Rectangle 3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en-US" sz="1400" dirty="0"/>
          </a:p>
        </p:txBody>
      </p:sp>
      <p:sp>
        <p:nvSpPr>
          <p:cNvPr id="2054" name="Text Box 5"/>
          <p:cNvSpPr txBox="1">
            <a:spLocks noChangeArrowheads="1"/>
          </p:cNvSpPr>
          <p:nvPr/>
        </p:nvSpPr>
        <p:spPr bwMode="auto">
          <a:xfrm>
            <a:off x="197693" y="1323428"/>
            <a:ext cx="858043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eaLnBrk="0" hangingPunct="0"/>
            <a:r>
              <a:rPr lang="de-DE" sz="2400" b="1" i="1" dirty="0"/>
              <a:t>§ 2 SGB IX Begriffsbestimmungen</a:t>
            </a:r>
          </a:p>
        </p:txBody>
      </p:sp>
      <p:sp>
        <p:nvSpPr>
          <p:cNvPr id="2055" name="Rectangle 6"/>
          <p:cNvSpPr>
            <a:spLocks noChangeArrowheads="1"/>
          </p:cNvSpPr>
          <p:nvPr/>
        </p:nvSpPr>
        <p:spPr bwMode="auto">
          <a:xfrm>
            <a:off x="0" y="-76200"/>
            <a:ext cx="9144000" cy="1219200"/>
          </a:xfrm>
          <a:prstGeom prst="rect">
            <a:avLst/>
          </a:prstGeom>
          <a:solidFill>
            <a:srgbClr val="0033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DE" dirty="0"/>
          </a:p>
        </p:txBody>
      </p:sp>
      <p:sp>
        <p:nvSpPr>
          <p:cNvPr id="2056" name="Text Box 7"/>
          <p:cNvSpPr txBox="1">
            <a:spLocks noChangeArrowheads="1"/>
          </p:cNvSpPr>
          <p:nvPr/>
        </p:nvSpPr>
        <p:spPr bwMode="auto">
          <a:xfrm>
            <a:off x="228600" y="439738"/>
            <a:ext cx="388279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800" b="1" dirty="0">
                <a:solidFill>
                  <a:schemeClr val="bg1"/>
                </a:solidFill>
              </a:rPr>
              <a:t>Behinderungsbegriff</a:t>
            </a:r>
          </a:p>
        </p:txBody>
      </p:sp>
      <p:sp>
        <p:nvSpPr>
          <p:cNvPr id="2" name="Textfeld 1"/>
          <p:cNvSpPr txBox="1"/>
          <p:nvPr/>
        </p:nvSpPr>
        <p:spPr>
          <a:xfrm>
            <a:off x="228601" y="2029629"/>
            <a:ext cx="873588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arenBoth"/>
            </a:pPr>
            <a:r>
              <a:rPr lang="de-DE" sz="2000" i="1" dirty="0"/>
              <a:t>Menschen mit Behinderungen sind Menschen, die körperliche, </a:t>
            </a:r>
          </a:p>
          <a:p>
            <a:r>
              <a:rPr lang="de-DE" sz="2000" i="1" dirty="0"/>
              <a:t>seelische, geistige oder Sinnes</a:t>
            </a:r>
            <a:r>
              <a:rPr lang="de-DE" sz="2000" b="1" i="1" dirty="0">
                <a:solidFill>
                  <a:srgbClr val="FF0000"/>
                </a:solidFill>
              </a:rPr>
              <a:t>beeinträchtigungen</a:t>
            </a:r>
            <a:r>
              <a:rPr lang="de-DE" sz="2000" i="1" dirty="0"/>
              <a:t> haben, die </a:t>
            </a:r>
          </a:p>
          <a:p>
            <a:r>
              <a:rPr lang="de-DE" sz="2000" i="1" dirty="0"/>
              <a:t>sie in </a:t>
            </a:r>
            <a:r>
              <a:rPr lang="de-DE" sz="2000" b="1" i="1" u="sng" dirty="0">
                <a:solidFill>
                  <a:srgbClr val="00CC99"/>
                </a:solidFill>
              </a:rPr>
              <a:t>Wechselwirkung</a:t>
            </a:r>
            <a:r>
              <a:rPr lang="de-DE" sz="2000" b="1" i="1" dirty="0"/>
              <a:t> </a:t>
            </a:r>
            <a:r>
              <a:rPr lang="de-DE" sz="2000" b="1" i="1" dirty="0">
                <a:solidFill>
                  <a:srgbClr val="FF0000"/>
                </a:solidFill>
              </a:rPr>
              <a:t>mit einstellungs- und umweltbedingten Barrieren </a:t>
            </a:r>
            <a:r>
              <a:rPr lang="de-DE" sz="2000" i="1" dirty="0"/>
              <a:t>an der gleichberechtigten Teilhabe an der Gesellschaft mit hoher Wahrscheinlichkeit länger als sechs Monate hindern können. Eine Beeinträchtigung nach Satz 1 liegt vor, wenn der Körper- und Gesundheitszustand von dem für das Lebensalter typischen Zustand abweicht. Menschen sind von Behinderung bedroht, wenn eine Beeinträchtigung nach Satz 1 zu erwarten ist.</a:t>
            </a:r>
            <a:endParaRPr lang="de-DE" dirty="0"/>
          </a:p>
        </p:txBody>
      </p:sp>
      <p:sp>
        <p:nvSpPr>
          <p:cNvPr id="3" name="Rechteck 2"/>
          <p:cNvSpPr/>
          <p:nvPr/>
        </p:nvSpPr>
        <p:spPr bwMode="auto">
          <a:xfrm>
            <a:off x="2717903" y="5400899"/>
            <a:ext cx="3328796" cy="430887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e-DE" dirty="0"/>
              <a:t>„Wechselwirkungsansatz“</a:t>
            </a:r>
            <a:endParaRPr kumimoji="0" lang="de-DE" sz="2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9F14D15-AB32-47BB-B494-CA7180B1DB5C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11" name="Text Box 4"/>
          <p:cNvSpPr txBox="1">
            <a:spLocks noChangeArrowheads="1"/>
          </p:cNvSpPr>
          <p:nvPr/>
        </p:nvSpPr>
        <p:spPr bwMode="auto">
          <a:xfrm>
            <a:off x="282575" y="6248400"/>
            <a:ext cx="399609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1400" dirty="0">
                <a:solidFill>
                  <a:srgbClr val="000000"/>
                </a:solidFill>
              </a:rPr>
              <a:t>		Hohage, May &amp; Partner </a:t>
            </a:r>
            <a:endParaRPr lang="de-DE" sz="14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5624752"/>
      </p:ext>
    </p:extLst>
  </p:cSld>
  <p:clrMapOvr>
    <a:masterClrMapping/>
  </p:clrMapOvr>
  <p:transition>
    <p:zoom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feil nach oben und unten 16"/>
          <p:cNvSpPr/>
          <p:nvPr/>
        </p:nvSpPr>
        <p:spPr bwMode="auto">
          <a:xfrm rot="3371431">
            <a:off x="3599989" y="3565938"/>
            <a:ext cx="416462" cy="1250718"/>
          </a:xfrm>
          <a:prstGeom prst="upDownArrow">
            <a:avLst>
              <a:gd name="adj1" fmla="val 50000"/>
              <a:gd name="adj2" fmla="val 49481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eaLnBrk="0" hangingPunct="0"/>
            <a:endParaRPr lang="de-DE">
              <a:solidFill>
                <a:srgbClr val="000000"/>
              </a:solidFill>
            </a:endParaRPr>
          </a:p>
        </p:txBody>
      </p:sp>
      <p:sp>
        <p:nvSpPr>
          <p:cNvPr id="2051" name="Line 2"/>
          <p:cNvSpPr>
            <a:spLocks noChangeShapeType="1"/>
          </p:cNvSpPr>
          <p:nvPr/>
        </p:nvSpPr>
        <p:spPr bwMode="auto">
          <a:xfrm>
            <a:off x="304800" y="6096000"/>
            <a:ext cx="853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2052" name="Rectangle 3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en-US" sz="1400" dirty="0">
              <a:solidFill>
                <a:srgbClr val="000000"/>
              </a:solidFill>
            </a:endParaRPr>
          </a:p>
        </p:txBody>
      </p:sp>
      <p:sp>
        <p:nvSpPr>
          <p:cNvPr id="2054" name="Text Box 5"/>
          <p:cNvSpPr txBox="1">
            <a:spLocks noChangeArrowheads="1"/>
          </p:cNvSpPr>
          <p:nvPr/>
        </p:nvSpPr>
        <p:spPr bwMode="auto">
          <a:xfrm>
            <a:off x="179388" y="1322405"/>
            <a:ext cx="858043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eaLnBrk="0" hangingPunct="0"/>
            <a:r>
              <a:rPr lang="de-DE" sz="2400" b="1" dirty="0">
                <a:solidFill>
                  <a:srgbClr val="000000"/>
                </a:solidFill>
              </a:rPr>
              <a:t>Behinderung, § 2 SGB IX</a:t>
            </a:r>
          </a:p>
        </p:txBody>
      </p:sp>
      <p:sp>
        <p:nvSpPr>
          <p:cNvPr id="2055" name="Rectangle 6"/>
          <p:cNvSpPr>
            <a:spLocks noChangeArrowheads="1"/>
          </p:cNvSpPr>
          <p:nvPr/>
        </p:nvSpPr>
        <p:spPr bwMode="auto">
          <a:xfrm>
            <a:off x="0" y="-76200"/>
            <a:ext cx="9144000" cy="1219200"/>
          </a:xfrm>
          <a:prstGeom prst="rect">
            <a:avLst/>
          </a:prstGeom>
          <a:solidFill>
            <a:srgbClr val="0033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2056" name="Text Box 7"/>
          <p:cNvSpPr txBox="1">
            <a:spLocks noChangeArrowheads="1"/>
          </p:cNvSpPr>
          <p:nvPr/>
        </p:nvSpPr>
        <p:spPr bwMode="auto">
          <a:xfrm>
            <a:off x="228600" y="439738"/>
            <a:ext cx="388279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800" b="1" dirty="0">
                <a:solidFill>
                  <a:srgbClr val="FFFFFF"/>
                </a:solidFill>
              </a:rPr>
              <a:t>Behinderungsbegriff</a:t>
            </a:r>
          </a:p>
        </p:txBody>
      </p:sp>
      <p:graphicFrame>
        <p:nvGraphicFramePr>
          <p:cNvPr id="2050" name="Object 8"/>
          <p:cNvGraphicFramePr>
            <a:graphicFrameLocks noChangeAspect="1"/>
          </p:cNvGraphicFramePr>
          <p:nvPr/>
        </p:nvGraphicFramePr>
        <p:xfrm>
          <a:off x="8153400" y="6210300"/>
          <a:ext cx="495300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7" name="Photo Editor Photo" r:id="rId4" imgW="495369" imgH="495369" progId="">
                  <p:embed/>
                </p:oleObj>
              </mc:Choice>
              <mc:Fallback>
                <p:oleObj name="Photo Editor Photo" r:id="rId4" imgW="495369" imgH="495369" progId="">
                  <p:embed/>
                  <p:pic>
                    <p:nvPicPr>
                      <p:cNvPr id="205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53400" y="6210300"/>
                        <a:ext cx="495300" cy="495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716016" y="3128332"/>
            <a:ext cx="2482256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/>
            <a:r>
              <a:rPr lang="de-DE" sz="1600" dirty="0">
                <a:solidFill>
                  <a:srgbClr val="000000"/>
                </a:solidFill>
              </a:rPr>
              <a:t>	=</a:t>
            </a:r>
            <a:r>
              <a:rPr lang="de-DE" sz="2000" dirty="0">
                <a:solidFill>
                  <a:srgbClr val="000000"/>
                </a:solidFill>
              </a:rPr>
              <a:t> Behinderung</a:t>
            </a:r>
          </a:p>
        </p:txBody>
      </p:sp>
      <p:sp>
        <p:nvSpPr>
          <p:cNvPr id="10" name="Textfeld 9"/>
          <p:cNvSpPr txBox="1"/>
          <p:nvPr/>
        </p:nvSpPr>
        <p:spPr>
          <a:xfrm>
            <a:off x="228600" y="1841574"/>
            <a:ext cx="84201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altLang="de-DE" sz="2400" dirty="0">
                <a:solidFill>
                  <a:srgbClr val="000000"/>
                </a:solidFill>
              </a:rPr>
              <a:t>1. Mensch mit </a:t>
            </a:r>
            <a:r>
              <a:rPr lang="de-DE" altLang="de-DE" sz="2400" u="sng" dirty="0">
                <a:solidFill>
                  <a:srgbClr val="FF0000"/>
                </a:solidFill>
              </a:rPr>
              <a:t>Beeinträchtigungen </a:t>
            </a:r>
            <a:r>
              <a:rPr lang="de-DE" altLang="de-DE" sz="2400" dirty="0">
                <a:solidFill>
                  <a:srgbClr val="000000"/>
                </a:solidFill>
              </a:rPr>
              <a:t>möchte Teilhabe in bestimmten Bereichen der Gesellschaft</a:t>
            </a:r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de-DE">
                <a:solidFill>
                  <a:srgbClr val="000000"/>
                </a:solidFill>
              </a:rPr>
              <a:t>Hohage, May &amp; Partner 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4572000" y="4857958"/>
            <a:ext cx="4464496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altLang="de-DE" u="sng" dirty="0">
                <a:solidFill>
                  <a:srgbClr val="FF0000"/>
                </a:solidFill>
              </a:rPr>
              <a:t>2. Barrieren</a:t>
            </a:r>
            <a:r>
              <a:rPr lang="de-DE" altLang="de-DE" dirty="0">
                <a:solidFill>
                  <a:srgbClr val="000000"/>
                </a:solidFill>
              </a:rPr>
              <a:t> </a:t>
            </a:r>
          </a:p>
          <a:p>
            <a:r>
              <a:rPr lang="de-DE" altLang="de-DE" sz="2400" dirty="0">
                <a:solidFill>
                  <a:srgbClr val="000000"/>
                </a:solidFill>
              </a:rPr>
              <a:t>Einstellungs- / umweltbedingte; </a:t>
            </a:r>
          </a:p>
          <a:p>
            <a:r>
              <a:rPr lang="de-DE" altLang="de-DE" dirty="0">
                <a:solidFill>
                  <a:srgbClr val="000000"/>
                </a:solidFill>
              </a:rPr>
              <a:t>verhindern Teilhabe</a:t>
            </a:r>
          </a:p>
        </p:txBody>
      </p:sp>
      <p:sp>
        <p:nvSpPr>
          <p:cNvPr id="14" name="Pfeil nach oben und unten 13"/>
          <p:cNvSpPr/>
          <p:nvPr/>
        </p:nvSpPr>
        <p:spPr bwMode="auto">
          <a:xfrm rot="19409497">
            <a:off x="4027787" y="2463002"/>
            <a:ext cx="1227612" cy="2517041"/>
          </a:xfrm>
          <a:prstGeom prst="upDownArrow">
            <a:avLst/>
          </a:prstGeom>
          <a:solidFill>
            <a:srgbClr val="C5C5F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wordArtVert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de-DE" sz="1200" dirty="0">
                <a:solidFill>
                  <a:srgbClr val="000000"/>
                </a:solidFill>
              </a:rPr>
              <a:t>Wechsel</a:t>
            </a:r>
          </a:p>
          <a:p>
            <a:pPr eaLnBrk="0" hangingPunct="0"/>
            <a:r>
              <a:rPr lang="de-DE" sz="1200" dirty="0" err="1">
                <a:solidFill>
                  <a:srgbClr val="000000"/>
                </a:solidFill>
              </a:rPr>
              <a:t>wirkung</a:t>
            </a:r>
            <a:endParaRPr lang="de-DE" sz="1200" dirty="0">
              <a:solidFill>
                <a:srgbClr val="000000"/>
              </a:solidFill>
            </a:endParaRPr>
          </a:p>
        </p:txBody>
      </p:sp>
      <p:sp>
        <p:nvSpPr>
          <p:cNvPr id="22" name="Textfeld 21"/>
          <p:cNvSpPr txBox="1"/>
          <p:nvPr/>
        </p:nvSpPr>
        <p:spPr>
          <a:xfrm>
            <a:off x="375151" y="4216589"/>
            <a:ext cx="30243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altLang="de-DE" sz="2400" dirty="0">
                <a:solidFill>
                  <a:srgbClr val="00B050"/>
                </a:solidFill>
              </a:rPr>
              <a:t>3. Teilhabeleistung</a:t>
            </a:r>
          </a:p>
          <a:p>
            <a:r>
              <a:rPr lang="de-DE" altLang="de-DE" sz="2400" dirty="0">
                <a:solidFill>
                  <a:srgbClr val="000000"/>
                </a:solidFill>
              </a:rPr>
              <a:t>Unterstützung Abbau</a:t>
            </a:r>
          </a:p>
          <a:p>
            <a:endParaRPr lang="de-DE" altLang="de-DE" sz="2400" dirty="0">
              <a:solidFill>
                <a:srgbClr val="000000"/>
              </a:solidFill>
            </a:endParaRPr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>
          <a:xfrm>
            <a:off x="683568" y="6247370"/>
            <a:ext cx="1905000" cy="457200"/>
          </a:xfrm>
        </p:spPr>
        <p:txBody>
          <a:bodyPr/>
          <a:lstStyle/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15</a:t>
            </a:r>
          </a:p>
        </p:txBody>
      </p:sp>
    </p:spTree>
    <p:extLst>
      <p:ext uri="{BB962C8B-B14F-4D97-AF65-F5344CB8AC3E}">
        <p14:creationId xmlns:p14="http://schemas.microsoft.com/office/powerpoint/2010/main" val="3938414909"/>
      </p:ext>
    </p:extLst>
  </p:cSld>
  <p:clrMapOvr>
    <a:masterClrMapping/>
  </p:clrMapOvr>
  <p:transition>
    <p:zoom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Line 2"/>
          <p:cNvSpPr>
            <a:spLocks noChangeShapeType="1"/>
          </p:cNvSpPr>
          <p:nvPr/>
        </p:nvSpPr>
        <p:spPr bwMode="auto">
          <a:xfrm>
            <a:off x="304800" y="6096000"/>
            <a:ext cx="853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052" name="Rectangle 3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055" name="Rectangle 6"/>
          <p:cNvSpPr>
            <a:spLocks noChangeArrowheads="1"/>
          </p:cNvSpPr>
          <p:nvPr/>
        </p:nvSpPr>
        <p:spPr bwMode="auto">
          <a:xfrm>
            <a:off x="0" y="-76200"/>
            <a:ext cx="9144000" cy="1219200"/>
          </a:xfrm>
          <a:prstGeom prst="rect">
            <a:avLst/>
          </a:prstGeom>
          <a:solidFill>
            <a:srgbClr val="0033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056" name="Text Box 7"/>
          <p:cNvSpPr txBox="1">
            <a:spLocks noChangeArrowheads="1"/>
          </p:cNvSpPr>
          <p:nvPr/>
        </p:nvSpPr>
        <p:spPr bwMode="auto">
          <a:xfrm>
            <a:off x="228600" y="439738"/>
            <a:ext cx="721383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8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Bedarfsplanung und Bedarfsermittlung</a:t>
            </a:r>
          </a:p>
        </p:txBody>
      </p:sp>
      <p:graphicFrame>
        <p:nvGraphicFramePr>
          <p:cNvPr id="2050" name="Object 8"/>
          <p:cNvGraphicFramePr>
            <a:graphicFrameLocks noChangeAspect="1"/>
          </p:cNvGraphicFramePr>
          <p:nvPr/>
        </p:nvGraphicFramePr>
        <p:xfrm>
          <a:off x="8153400" y="6210300"/>
          <a:ext cx="495300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0840" name="Photo Editor Photo" r:id="rId3" imgW="495369" imgH="495369" progId="">
                  <p:embed/>
                </p:oleObj>
              </mc:Choice>
              <mc:Fallback>
                <p:oleObj name="Photo Editor Photo" r:id="rId3" imgW="495369" imgH="495369" progId="">
                  <p:embed/>
                  <p:pic>
                    <p:nvPicPr>
                      <p:cNvPr id="205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53400" y="6210300"/>
                        <a:ext cx="495300" cy="495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23850" y="1714488"/>
            <a:ext cx="8569325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marR="0" lvl="0" indent="-4572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	</a:t>
            </a:r>
            <a:endParaRPr kumimoji="0" lang="de-DE" sz="20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" name="Rechteck 1"/>
          <p:cNvSpPr/>
          <p:nvPr/>
        </p:nvSpPr>
        <p:spPr>
          <a:xfrm>
            <a:off x="48121" y="1083866"/>
            <a:ext cx="8352929" cy="483209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/>
          <a:p>
            <a:r>
              <a:rPr lang="de-DE" dirty="0"/>
              <a:t>Während </a:t>
            </a:r>
            <a:r>
              <a:rPr lang="de-DE" b="1" dirty="0"/>
              <a:t>medizinisches Modell </a:t>
            </a:r>
            <a:r>
              <a:rPr lang="de-DE" dirty="0"/>
              <a:t>„Behinderung“ als Folge einer Krankheit oder eines Gesundheitsproblems versteht, ist „Behinderung“ im Sinne des ICF somit</a:t>
            </a:r>
          </a:p>
          <a:p>
            <a:r>
              <a:rPr lang="de-DE" dirty="0"/>
              <a:t>      -   ein gesellschaftlich verursachtes Problem </a:t>
            </a:r>
          </a:p>
          <a:p>
            <a:pPr marL="800100" lvl="1" indent="-342900">
              <a:buFontTx/>
              <a:buChar char="-"/>
            </a:pPr>
            <a:r>
              <a:rPr lang="de-DE" dirty="0"/>
              <a:t> ein komplexes Geflecht von Bedingungen, die </a:t>
            </a:r>
          </a:p>
          <a:p>
            <a:pPr marL="800100" lvl="1" indent="-342900">
              <a:buFontTx/>
              <a:buChar char="-"/>
            </a:pPr>
            <a:r>
              <a:rPr lang="de-DE" dirty="0"/>
              <a:t> aus gesellschaftlichem Umfeld resultieren und </a:t>
            </a:r>
          </a:p>
          <a:p>
            <a:pPr marL="800100" lvl="1" indent="-342900">
              <a:buFontTx/>
              <a:buChar char="-"/>
            </a:pPr>
            <a:r>
              <a:rPr lang="de-DE" dirty="0"/>
              <a:t> die Beseitigung von einstellungs- und umweltbedingten 	Barrieren erfordern. </a:t>
            </a:r>
          </a:p>
          <a:p>
            <a:endParaRPr lang="de-DE" dirty="0"/>
          </a:p>
          <a:p>
            <a:r>
              <a:rPr lang="de-DE" dirty="0"/>
              <a:t>Medizinische Modelle, Vorgaben, med. Leitlinien </a:t>
            </a:r>
            <a:r>
              <a:rPr lang="de-DE" b="1" dirty="0"/>
              <a:t>allein können </a:t>
            </a:r>
            <a:r>
              <a:rPr lang="de-DE" dirty="0"/>
              <a:t>somit Auswirkungen von Gesundheitsproblemen als </a:t>
            </a:r>
            <a:r>
              <a:rPr lang="de-DE" b="1" dirty="0"/>
              <a:t>Einschränkung der Teilhabe </a:t>
            </a:r>
            <a:r>
              <a:rPr lang="de-DE" dirty="0"/>
              <a:t>eines Menschen mit Behinderung </a:t>
            </a:r>
            <a:r>
              <a:rPr lang="de-DE" b="1" dirty="0"/>
              <a:t>weder ausreichend beschreiben noch individuelle Bedarfe </a:t>
            </a:r>
            <a:r>
              <a:rPr lang="de-DE" dirty="0"/>
              <a:t>abschließend</a:t>
            </a:r>
            <a:r>
              <a:rPr lang="de-DE" b="1" dirty="0"/>
              <a:t> beurteilen</a:t>
            </a:r>
            <a:r>
              <a:rPr lang="de-DE" dirty="0"/>
              <a:t>. </a:t>
            </a:r>
          </a:p>
        </p:txBody>
      </p:sp>
      <p:sp>
        <p:nvSpPr>
          <p:cNvPr id="10" name="Fußzeilenplatzhalter 1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/>
          <a:p>
            <a:r>
              <a:rPr lang="de-DE" dirty="0"/>
              <a:t>- Hohage, May &amp; Partner -</a:t>
            </a:r>
            <a:endParaRPr lang="en-US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9F14D15-AB32-47BB-B494-CA7180B1DB5C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976769"/>
      </p:ext>
    </p:extLst>
  </p:cSld>
  <p:clrMapOvr>
    <a:masterClrMapping/>
  </p:clrMapOvr>
  <p:transition>
    <p:zo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Grafik 1">
            <a:extLst>
              <a:ext uri="{FF2B5EF4-FFF2-40B4-BE49-F238E27FC236}">
                <a16:creationId xmlns:a16="http://schemas.microsoft.com/office/drawing/2014/main" id="{56AD2F64-BA96-4809-89D4-2CAD34D1DE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575" y="2781300"/>
            <a:ext cx="2619375" cy="261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7" name="Rectangle 2">
            <a:extLst>
              <a:ext uri="{FF2B5EF4-FFF2-40B4-BE49-F238E27FC236}">
                <a16:creationId xmlns:a16="http://schemas.microsoft.com/office/drawing/2014/main" id="{D32E1245-02F2-4BAD-8347-DE8A086E97B0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2133600"/>
          </a:xfrm>
          <a:solidFill>
            <a:srgbClr val="003366"/>
          </a:solidFill>
        </p:spPr>
        <p:txBody>
          <a:bodyPr/>
          <a:lstStyle/>
          <a:p>
            <a:br>
              <a:rPr lang="de-DE" altLang="de-DE" sz="2400" dirty="0">
                <a:solidFill>
                  <a:schemeClr val="bg1"/>
                </a:solidFill>
              </a:rPr>
            </a:br>
            <a:endParaRPr lang="de-DE" altLang="de-DE" sz="2400" dirty="0">
              <a:solidFill>
                <a:schemeClr val="bg1"/>
              </a:solidFill>
            </a:endParaRPr>
          </a:p>
        </p:txBody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9B624C0A-BB27-4EBC-BDB1-E5DA5DC4280D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2016125" y="4810125"/>
            <a:ext cx="5111750" cy="1925638"/>
          </a:xfrm>
        </p:spPr>
        <p:txBody>
          <a:bodyPr/>
          <a:lstStyle/>
          <a:p>
            <a:endParaRPr lang="de-DE" altLang="de-DE" sz="2000"/>
          </a:p>
          <a:p>
            <a:endParaRPr lang="de-DE" altLang="de-DE" sz="2000"/>
          </a:p>
        </p:txBody>
      </p:sp>
      <p:sp>
        <p:nvSpPr>
          <p:cNvPr id="6149" name="Textfeld 4">
            <a:extLst>
              <a:ext uri="{FF2B5EF4-FFF2-40B4-BE49-F238E27FC236}">
                <a16:creationId xmlns:a16="http://schemas.microsoft.com/office/drawing/2014/main" id="{41E98BDD-0792-4DA2-B1C6-E806F7AC78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2276475"/>
            <a:ext cx="8515350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de-DE" altLang="de-DE" sz="4000" dirty="0">
              <a:solidFill>
                <a:srgbClr val="000000"/>
              </a:solidFill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de-DE" altLang="de-DE" sz="4000" dirty="0">
                <a:solidFill>
                  <a:srgbClr val="000000"/>
                </a:solidFill>
              </a:rPr>
              <a:t>Individuelle Bedarfsplanung nach ICF und rechtliche Anforderungen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de-DE" altLang="de-DE" sz="4000" dirty="0">
                <a:solidFill>
                  <a:srgbClr val="000000"/>
                </a:solidFill>
              </a:rPr>
              <a:t>an die Wirksamkeit von Leistungen der Eingliederungshilfe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de-DE" altLang="de-DE" sz="4000" dirty="0">
                <a:solidFill>
                  <a:srgbClr val="000000"/>
                </a:solidFill>
              </a:rPr>
              <a:t>		</a:t>
            </a:r>
            <a:r>
              <a:rPr lang="de-DE" altLang="de-DE" sz="2400" dirty="0">
                <a:latin typeface="Times New Roman" panose="02020603050405020304" pitchFamily="18" charset="0"/>
                <a:cs typeface="Calibri" panose="020F0502020204030204" pitchFamily="34" charset="0"/>
              </a:rPr>
              <a:t>	</a:t>
            </a:r>
            <a:endParaRPr lang="de-DE" altLang="de-DE" sz="24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Line 2"/>
          <p:cNvSpPr>
            <a:spLocks noChangeShapeType="1"/>
          </p:cNvSpPr>
          <p:nvPr/>
        </p:nvSpPr>
        <p:spPr bwMode="auto">
          <a:xfrm>
            <a:off x="304800" y="6096000"/>
            <a:ext cx="853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de-DE" sz="1800" kern="0" dirty="0">
              <a:solidFill>
                <a:sysClr val="windowText" lastClr="000000"/>
              </a:solidFill>
            </a:endParaRPr>
          </a:p>
        </p:txBody>
      </p:sp>
      <p:sp>
        <p:nvSpPr>
          <p:cNvPr id="2052" name="Rectangle 3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sz="1400" kern="0" dirty="0">
              <a:solidFill>
                <a:sysClr val="windowText" lastClr="000000"/>
              </a:solidFill>
            </a:endParaRPr>
          </a:p>
        </p:txBody>
      </p:sp>
      <p:sp>
        <p:nvSpPr>
          <p:cNvPr id="2055" name="Rectangle 6"/>
          <p:cNvSpPr>
            <a:spLocks noChangeArrowheads="1"/>
          </p:cNvSpPr>
          <p:nvPr/>
        </p:nvSpPr>
        <p:spPr bwMode="auto">
          <a:xfrm>
            <a:off x="0" y="-76200"/>
            <a:ext cx="9144000" cy="1219200"/>
          </a:xfrm>
          <a:prstGeom prst="rect">
            <a:avLst/>
          </a:prstGeom>
          <a:solidFill>
            <a:srgbClr val="0033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de-DE" sz="1800" kern="0" dirty="0">
              <a:solidFill>
                <a:sysClr val="windowText" lastClr="000000"/>
              </a:solidFill>
            </a:endParaRPr>
          </a:p>
        </p:txBody>
      </p:sp>
      <p:sp>
        <p:nvSpPr>
          <p:cNvPr id="2056" name="Text Box 7"/>
          <p:cNvSpPr txBox="1">
            <a:spLocks noChangeArrowheads="1"/>
          </p:cNvSpPr>
          <p:nvPr/>
        </p:nvSpPr>
        <p:spPr bwMode="auto">
          <a:xfrm>
            <a:off x="228600" y="439738"/>
            <a:ext cx="590738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2800" b="1" kern="0" dirty="0">
                <a:solidFill>
                  <a:srgbClr val="FFFFFF"/>
                </a:solidFill>
              </a:rPr>
              <a:t>Teilhabe und Bedarfsermittlung</a:t>
            </a:r>
          </a:p>
        </p:txBody>
      </p:sp>
      <p:graphicFrame>
        <p:nvGraphicFramePr>
          <p:cNvPr id="2050" name="Object 8"/>
          <p:cNvGraphicFramePr>
            <a:graphicFrameLocks noChangeAspect="1"/>
          </p:cNvGraphicFramePr>
          <p:nvPr/>
        </p:nvGraphicFramePr>
        <p:xfrm>
          <a:off x="8172400" y="6199295"/>
          <a:ext cx="495300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1" name="Photo Editor Photo" r:id="rId4" imgW="495369" imgH="495369" progId="">
                  <p:embed/>
                </p:oleObj>
              </mc:Choice>
              <mc:Fallback>
                <p:oleObj name="Photo Editor Photo" r:id="rId4" imgW="495369" imgH="495369" progId="">
                  <p:embed/>
                  <p:pic>
                    <p:nvPicPr>
                      <p:cNvPr id="205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72400" y="6199295"/>
                        <a:ext cx="495300" cy="495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23850" y="1714488"/>
            <a:ext cx="8569325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600" kern="0" dirty="0">
                <a:solidFill>
                  <a:sysClr val="windowText" lastClr="000000"/>
                </a:solidFill>
              </a:rPr>
              <a:t>	</a:t>
            </a:r>
            <a:endParaRPr lang="de-DE" sz="2000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feld 1"/>
          <p:cNvSpPr txBox="1"/>
          <p:nvPr/>
        </p:nvSpPr>
        <p:spPr>
          <a:xfrm>
            <a:off x="4516146" y="2852936"/>
            <a:ext cx="18473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 sz="28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>
                <a:solidFill>
                  <a:srgbClr val="000000"/>
                </a:solidFill>
              </a:rPr>
              <a:t>- Hohage, May &amp; Partner -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395536" y="1340768"/>
            <a:ext cx="18473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2051720" y="1412776"/>
            <a:ext cx="4387291" cy="43088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de-DE" b="1" u="sng" dirty="0">
                <a:solidFill>
                  <a:srgbClr val="000000"/>
                </a:solidFill>
              </a:rPr>
              <a:t>Wirkung </a:t>
            </a:r>
            <a:r>
              <a:rPr lang="de-DE" dirty="0">
                <a:solidFill>
                  <a:srgbClr val="000000"/>
                </a:solidFill>
              </a:rPr>
              <a:t>aller Teilhabeleistungen</a:t>
            </a:r>
          </a:p>
        </p:txBody>
      </p:sp>
      <p:sp>
        <p:nvSpPr>
          <p:cNvPr id="8" name="Textfeld 7"/>
          <p:cNvSpPr txBox="1"/>
          <p:nvPr/>
        </p:nvSpPr>
        <p:spPr>
          <a:xfrm>
            <a:off x="3005249" y="2564904"/>
            <a:ext cx="3098925" cy="43088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de-DE" b="1" dirty="0">
                <a:solidFill>
                  <a:srgbClr val="000000"/>
                </a:solidFill>
              </a:rPr>
              <a:t>Abbau von Barrieren</a:t>
            </a:r>
          </a:p>
        </p:txBody>
      </p:sp>
      <p:sp>
        <p:nvSpPr>
          <p:cNvPr id="10" name="Textfeld 9"/>
          <p:cNvSpPr txBox="1"/>
          <p:nvPr/>
        </p:nvSpPr>
        <p:spPr>
          <a:xfrm>
            <a:off x="3499359" y="3862209"/>
            <a:ext cx="1899879" cy="43088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de-DE" dirty="0">
                <a:solidFill>
                  <a:srgbClr val="000000"/>
                </a:solidFill>
              </a:rPr>
              <a:t>und </a:t>
            </a:r>
            <a:r>
              <a:rPr lang="de-DE" b="1" dirty="0">
                <a:solidFill>
                  <a:srgbClr val="000000"/>
                </a:solidFill>
              </a:rPr>
              <a:t>dadurch</a:t>
            </a:r>
          </a:p>
        </p:txBody>
      </p:sp>
      <p:sp>
        <p:nvSpPr>
          <p:cNvPr id="11" name="Textfeld 10"/>
          <p:cNvSpPr txBox="1"/>
          <p:nvPr/>
        </p:nvSpPr>
        <p:spPr>
          <a:xfrm>
            <a:off x="1798060" y="4725144"/>
            <a:ext cx="5147243" cy="110799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de-DE" dirty="0">
                <a:solidFill>
                  <a:srgbClr val="000000"/>
                </a:solidFill>
              </a:rPr>
              <a:t>Ermöglichung von </a:t>
            </a:r>
            <a:r>
              <a:rPr lang="de-DE" b="1" dirty="0">
                <a:solidFill>
                  <a:srgbClr val="000000"/>
                </a:solidFill>
              </a:rPr>
              <a:t>Selbstbestimmung</a:t>
            </a:r>
          </a:p>
          <a:p>
            <a:pPr algn="ctr"/>
            <a:r>
              <a:rPr lang="de-DE" dirty="0">
                <a:solidFill>
                  <a:srgbClr val="000000"/>
                </a:solidFill>
              </a:rPr>
              <a:t>und persönlicher Entfaltung in der</a:t>
            </a:r>
          </a:p>
          <a:p>
            <a:pPr algn="ctr"/>
            <a:r>
              <a:rPr lang="de-DE" dirty="0">
                <a:solidFill>
                  <a:srgbClr val="000000"/>
                </a:solidFill>
              </a:rPr>
              <a:t>Gesellschaft</a:t>
            </a:r>
          </a:p>
        </p:txBody>
      </p:sp>
      <p:cxnSp>
        <p:nvCxnSpPr>
          <p:cNvPr id="14" name="Gerade Verbindung mit Pfeil 13"/>
          <p:cNvCxnSpPr/>
          <p:nvPr/>
        </p:nvCxnSpPr>
        <p:spPr bwMode="auto">
          <a:xfrm>
            <a:off x="4283968" y="1843663"/>
            <a:ext cx="0" cy="721241"/>
          </a:xfrm>
          <a:prstGeom prst="straightConnector1">
            <a:avLst/>
          </a:prstGeom>
          <a:solidFill>
            <a:schemeClr val="accent1"/>
          </a:solidFill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9F14D15-AB32-47BB-B494-CA7180B1DB5C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20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7536586"/>
      </p:ext>
    </p:extLst>
  </p:cSld>
  <p:clrMapOvr>
    <a:masterClrMapping/>
  </p:clrMapOvr>
  <p:transition>
    <p:zoom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Line 2"/>
          <p:cNvSpPr>
            <a:spLocks noChangeShapeType="1"/>
          </p:cNvSpPr>
          <p:nvPr/>
        </p:nvSpPr>
        <p:spPr bwMode="auto">
          <a:xfrm>
            <a:off x="304800" y="6096000"/>
            <a:ext cx="853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052" name="Rectangle 3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055" name="Rectangle 6"/>
          <p:cNvSpPr>
            <a:spLocks noChangeArrowheads="1"/>
          </p:cNvSpPr>
          <p:nvPr/>
        </p:nvSpPr>
        <p:spPr bwMode="auto">
          <a:xfrm>
            <a:off x="0" y="-76200"/>
            <a:ext cx="9144000" cy="1219200"/>
          </a:xfrm>
          <a:prstGeom prst="rect">
            <a:avLst/>
          </a:prstGeom>
          <a:solidFill>
            <a:srgbClr val="0033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056" name="Text Box 7"/>
          <p:cNvSpPr txBox="1">
            <a:spLocks noChangeArrowheads="1"/>
          </p:cNvSpPr>
          <p:nvPr/>
        </p:nvSpPr>
        <p:spPr bwMode="auto">
          <a:xfrm>
            <a:off x="228600" y="439738"/>
            <a:ext cx="721383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8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Bedarfsplanung und Bedarfsermittlung</a:t>
            </a:r>
          </a:p>
        </p:txBody>
      </p:sp>
      <p:graphicFrame>
        <p:nvGraphicFramePr>
          <p:cNvPr id="2050" name="Object 8"/>
          <p:cNvGraphicFramePr>
            <a:graphicFrameLocks noChangeAspect="1"/>
          </p:cNvGraphicFramePr>
          <p:nvPr/>
        </p:nvGraphicFramePr>
        <p:xfrm>
          <a:off x="8153400" y="6210300"/>
          <a:ext cx="495300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392" name="Photo Editor Photo" r:id="rId4" imgW="495369" imgH="495369" progId="">
                  <p:embed/>
                </p:oleObj>
              </mc:Choice>
              <mc:Fallback>
                <p:oleObj name="Photo Editor Photo" r:id="rId4" imgW="495369" imgH="495369" progId="">
                  <p:embed/>
                  <p:pic>
                    <p:nvPicPr>
                      <p:cNvPr id="205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53400" y="6210300"/>
                        <a:ext cx="495300" cy="495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23850" y="1714488"/>
            <a:ext cx="8569325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marR="0" lvl="0" indent="-4572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	</a:t>
            </a:r>
            <a:endParaRPr kumimoji="0" lang="de-DE" sz="20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" name="Rechteck 1"/>
          <p:cNvSpPr/>
          <p:nvPr/>
        </p:nvSpPr>
        <p:spPr>
          <a:xfrm>
            <a:off x="163513" y="2761194"/>
            <a:ext cx="8675687" cy="138499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2800" b="1" kern="0" dirty="0">
                <a:solidFill>
                  <a:sysClr val="windowText" lastClr="000000"/>
                </a:solidFill>
              </a:rPr>
              <a:t>Teilhabe- und Gesamtplan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2800" b="1" kern="0" dirty="0">
                <a:solidFill>
                  <a:sysClr val="windowText" lastClr="000000"/>
                </a:solidFill>
              </a:rPr>
              <a:t>„Herzstück“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sz="28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9F14D15-AB32-47BB-B494-CA7180B1DB5C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- Hohage, May &amp; Partner -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5732519"/>
      </p:ext>
    </p:extLst>
  </p:cSld>
  <p:clrMapOvr>
    <a:masterClrMapping/>
  </p:clrMapOvr>
  <p:transition>
    <p:zoom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Line 2"/>
          <p:cNvSpPr>
            <a:spLocks noChangeShapeType="1"/>
          </p:cNvSpPr>
          <p:nvPr/>
        </p:nvSpPr>
        <p:spPr bwMode="auto">
          <a:xfrm>
            <a:off x="304800" y="6096000"/>
            <a:ext cx="853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2052" name="Rectangle 3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en-US" sz="1400" dirty="0">
              <a:solidFill>
                <a:srgbClr val="000000"/>
              </a:solidFill>
            </a:endParaRPr>
          </a:p>
        </p:txBody>
      </p:sp>
      <p:sp>
        <p:nvSpPr>
          <p:cNvPr id="2054" name="Text Box 5"/>
          <p:cNvSpPr txBox="1">
            <a:spLocks noChangeArrowheads="1"/>
          </p:cNvSpPr>
          <p:nvPr/>
        </p:nvSpPr>
        <p:spPr bwMode="auto">
          <a:xfrm>
            <a:off x="179388" y="1322405"/>
            <a:ext cx="858043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eaLnBrk="0" hangingPunct="0"/>
            <a:r>
              <a:rPr lang="de-DE" sz="2400" b="1" dirty="0"/>
              <a:t>Vom Bedarf zum Bescheid mit Bindungswirkung</a:t>
            </a:r>
          </a:p>
        </p:txBody>
      </p:sp>
      <p:sp>
        <p:nvSpPr>
          <p:cNvPr id="2055" name="Rectangle 6"/>
          <p:cNvSpPr>
            <a:spLocks noChangeArrowheads="1"/>
          </p:cNvSpPr>
          <p:nvPr/>
        </p:nvSpPr>
        <p:spPr bwMode="auto">
          <a:xfrm>
            <a:off x="0" y="-76200"/>
            <a:ext cx="9144000" cy="1219200"/>
          </a:xfrm>
          <a:prstGeom prst="rect">
            <a:avLst/>
          </a:prstGeom>
          <a:solidFill>
            <a:srgbClr val="0033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2056" name="Text Box 7"/>
          <p:cNvSpPr txBox="1">
            <a:spLocks noChangeArrowheads="1"/>
          </p:cNvSpPr>
          <p:nvPr/>
        </p:nvSpPr>
        <p:spPr bwMode="auto">
          <a:xfrm>
            <a:off x="228600" y="439738"/>
            <a:ext cx="743504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800" b="1" dirty="0">
                <a:solidFill>
                  <a:srgbClr val="FFFFFF"/>
                </a:solidFill>
              </a:rPr>
              <a:t>Bedarfsplanung und Bedarfsfeststellung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23850" y="1714488"/>
            <a:ext cx="8569325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/>
            <a:r>
              <a:rPr lang="de-DE" sz="1600">
                <a:solidFill>
                  <a:srgbClr val="000000"/>
                </a:solidFill>
              </a:rPr>
              <a:t>	</a:t>
            </a:r>
            <a:endParaRPr lang="de-DE" sz="2000" dirty="0">
              <a:solidFill>
                <a:srgbClr val="000000"/>
              </a:solidFill>
            </a:endParaRP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de-DE" dirty="0">
                <a:solidFill>
                  <a:srgbClr val="000000"/>
                </a:solidFill>
              </a:rPr>
              <a:t>Hohage, May &amp; Partner -</a:t>
            </a: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9F14D15-AB32-47BB-B494-CA7180B1DB5C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sp>
        <p:nvSpPr>
          <p:cNvPr id="5" name="Textfeld 4"/>
          <p:cNvSpPr txBox="1"/>
          <p:nvPr/>
        </p:nvSpPr>
        <p:spPr>
          <a:xfrm>
            <a:off x="161694" y="1988840"/>
            <a:ext cx="9254906" cy="41549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AutoNum type="arabicPeriod"/>
            </a:pPr>
            <a:r>
              <a:rPr lang="de-DE" b="1" dirty="0"/>
              <a:t>Antrag</a:t>
            </a:r>
            <a:r>
              <a:rPr lang="de-DE" dirty="0"/>
              <a:t>, § 108 und §§ 108 </a:t>
            </a:r>
            <a:r>
              <a:rPr lang="de-DE" dirty="0" err="1"/>
              <a:t>i.V.m</a:t>
            </a:r>
            <a:r>
              <a:rPr lang="de-DE" dirty="0"/>
              <a:t>. 117 ff.</a:t>
            </a:r>
          </a:p>
          <a:p>
            <a:pPr marL="457200" indent="-457200">
              <a:buAutoNum type="arabicPeriod"/>
            </a:pPr>
            <a:endParaRPr lang="de-DE" dirty="0"/>
          </a:p>
          <a:p>
            <a:pPr marL="457200" indent="-457200">
              <a:buAutoNum type="arabicPeriod"/>
            </a:pPr>
            <a:r>
              <a:rPr lang="de-DE" b="1" dirty="0"/>
              <a:t>Bedarfsermittlung</a:t>
            </a:r>
            <a:r>
              <a:rPr lang="de-DE" dirty="0"/>
              <a:t>, §§ 19, 117 Teilhabe- und Gesamtplanverfahren</a:t>
            </a:r>
          </a:p>
          <a:p>
            <a:pPr marL="457200" indent="-457200">
              <a:buAutoNum type="arabicPeriod"/>
            </a:pPr>
            <a:endParaRPr lang="de-DE" dirty="0"/>
          </a:p>
          <a:p>
            <a:pPr marL="457200" indent="-457200">
              <a:buAutoNum type="arabicPeriod"/>
            </a:pPr>
            <a:r>
              <a:rPr lang="de-DE" b="1" dirty="0"/>
              <a:t>Feststellung</a:t>
            </a:r>
            <a:r>
              <a:rPr lang="de-DE" dirty="0"/>
              <a:t> der notwendigen Leistungen, § 120 Abs. 1</a:t>
            </a:r>
          </a:p>
          <a:p>
            <a:pPr marL="457200" indent="-457200">
              <a:buAutoNum type="arabicPeriod"/>
            </a:pPr>
            <a:endParaRPr lang="de-DE" dirty="0"/>
          </a:p>
          <a:p>
            <a:pPr marL="457200" indent="-457200">
              <a:buAutoNum type="arabicPeriod"/>
            </a:pPr>
            <a:r>
              <a:rPr lang="de-DE" dirty="0"/>
              <a:t>Erstellung </a:t>
            </a:r>
            <a:r>
              <a:rPr lang="de-DE" b="1" dirty="0"/>
              <a:t>Teilhabe- und Gesamtplan</a:t>
            </a:r>
            <a:r>
              <a:rPr lang="de-DE" dirty="0"/>
              <a:t>, §§ 19, 121</a:t>
            </a:r>
          </a:p>
          <a:p>
            <a:pPr marL="457200" indent="-457200">
              <a:buAutoNum type="arabicPeriod"/>
            </a:pPr>
            <a:endParaRPr lang="de-DE" dirty="0"/>
          </a:p>
          <a:p>
            <a:pPr marL="457200" indent="-457200">
              <a:buAutoNum type="arabicPeriod"/>
            </a:pPr>
            <a:r>
              <a:rPr lang="de-DE" dirty="0"/>
              <a:t>Erlass </a:t>
            </a:r>
            <a:r>
              <a:rPr lang="de-DE" b="1" dirty="0"/>
              <a:t>Bewilligungsbescheid</a:t>
            </a:r>
            <a:r>
              <a:rPr lang="de-DE" dirty="0"/>
              <a:t>, § 120 Abs. 2</a:t>
            </a:r>
          </a:p>
          <a:p>
            <a:pPr marL="457200" indent="-457200">
              <a:buAutoNum type="arabicPeriod"/>
            </a:pPr>
            <a:endParaRPr lang="de-DE" dirty="0"/>
          </a:p>
          <a:p>
            <a:pPr marL="457200" indent="-457200">
              <a:buAutoNum type="arabicPeriod"/>
            </a:pPr>
            <a:r>
              <a:rPr lang="de-DE" b="1" dirty="0"/>
              <a:t>Bindungswirkung</a:t>
            </a:r>
            <a:r>
              <a:rPr lang="de-DE" dirty="0"/>
              <a:t> für LE, § 123 Abs. 4</a:t>
            </a:r>
          </a:p>
          <a:p>
            <a:pPr marL="457200" indent="-457200">
              <a:buAutoNum type="arabicPeriod"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43891600"/>
      </p:ext>
    </p:extLst>
  </p:cSld>
  <p:clrMapOvr>
    <a:masterClrMapping/>
  </p:clrMapOvr>
  <p:transition>
    <p:zoom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Line 2"/>
          <p:cNvSpPr>
            <a:spLocks noChangeShapeType="1"/>
          </p:cNvSpPr>
          <p:nvPr/>
        </p:nvSpPr>
        <p:spPr bwMode="auto">
          <a:xfrm>
            <a:off x="304800" y="6096000"/>
            <a:ext cx="853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2052" name="Rectangle 3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en-US" sz="1400" dirty="0">
              <a:solidFill>
                <a:srgbClr val="000000"/>
              </a:solidFill>
            </a:endParaRPr>
          </a:p>
        </p:txBody>
      </p:sp>
      <p:sp>
        <p:nvSpPr>
          <p:cNvPr id="2054" name="Text Box 5"/>
          <p:cNvSpPr txBox="1">
            <a:spLocks noChangeArrowheads="1"/>
          </p:cNvSpPr>
          <p:nvPr/>
        </p:nvSpPr>
        <p:spPr bwMode="auto">
          <a:xfrm>
            <a:off x="179388" y="1322405"/>
            <a:ext cx="858043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eaLnBrk="0" hangingPunct="0"/>
            <a:endParaRPr lang="de-DE" sz="2400" b="1" dirty="0"/>
          </a:p>
        </p:txBody>
      </p:sp>
      <p:sp>
        <p:nvSpPr>
          <p:cNvPr id="2055" name="Rectangle 6"/>
          <p:cNvSpPr>
            <a:spLocks noChangeArrowheads="1"/>
          </p:cNvSpPr>
          <p:nvPr/>
        </p:nvSpPr>
        <p:spPr bwMode="auto">
          <a:xfrm>
            <a:off x="0" y="-76200"/>
            <a:ext cx="9144000" cy="1219200"/>
          </a:xfrm>
          <a:prstGeom prst="rect">
            <a:avLst/>
          </a:prstGeom>
          <a:solidFill>
            <a:srgbClr val="0033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2056" name="Text Box 7"/>
          <p:cNvSpPr txBox="1">
            <a:spLocks noChangeArrowheads="1"/>
          </p:cNvSpPr>
          <p:nvPr/>
        </p:nvSpPr>
        <p:spPr bwMode="auto">
          <a:xfrm>
            <a:off x="228600" y="439738"/>
            <a:ext cx="415370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800" b="1" dirty="0">
                <a:solidFill>
                  <a:srgbClr val="FFFFFF"/>
                </a:solidFill>
              </a:rPr>
              <a:t>Bundesteilhabegesetz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23850" y="1714488"/>
            <a:ext cx="8569325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/>
            <a:r>
              <a:rPr lang="de-DE" sz="1600">
                <a:solidFill>
                  <a:srgbClr val="000000"/>
                </a:solidFill>
              </a:rPr>
              <a:t>	</a:t>
            </a:r>
            <a:endParaRPr lang="de-DE" sz="2000" dirty="0">
              <a:solidFill>
                <a:srgbClr val="000000"/>
              </a:solidFill>
            </a:endParaRP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>
                <a:solidFill>
                  <a:srgbClr val="000000"/>
                </a:solidFill>
              </a:rPr>
              <a:t>Hohage, May &amp; Partner </a:t>
            </a: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9F14D15-AB32-47BB-B494-CA7180B1DB5C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5C7E94D0-2582-4F5B-8CD1-3CAC81046D2C}"/>
              </a:ext>
            </a:extLst>
          </p:cNvPr>
          <p:cNvSpPr txBox="1"/>
          <p:nvPr/>
        </p:nvSpPr>
        <p:spPr>
          <a:xfrm>
            <a:off x="323850" y="1556800"/>
            <a:ext cx="8588889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/>
              <a:t>Gesamtplanverfahren</a:t>
            </a:r>
          </a:p>
          <a:p>
            <a:endParaRPr lang="de-DE" b="1" dirty="0"/>
          </a:p>
          <a:p>
            <a:r>
              <a:rPr lang="de-DE" b="1" dirty="0"/>
              <a:t>Beteiligung </a:t>
            </a:r>
            <a:r>
              <a:rPr lang="de-DE" dirty="0"/>
              <a:t>der Leistungsberechtigten </a:t>
            </a:r>
            <a:r>
              <a:rPr lang="de-DE" b="1" dirty="0"/>
              <a:t>in allen Verfahrensschritten</a:t>
            </a:r>
          </a:p>
          <a:p>
            <a:endParaRPr lang="de-DE" b="1" dirty="0"/>
          </a:p>
          <a:p>
            <a:endParaRPr lang="de-DE" dirty="0"/>
          </a:p>
          <a:p>
            <a:r>
              <a:rPr lang="de-DE" dirty="0"/>
              <a:t>Ermittlung des </a:t>
            </a:r>
            <a:r>
              <a:rPr lang="de-DE" b="1" dirty="0"/>
              <a:t>individuellen Bedarfs </a:t>
            </a:r>
            <a:r>
              <a:rPr lang="de-DE" dirty="0"/>
              <a:t>(ICF-orientiert)</a:t>
            </a:r>
          </a:p>
          <a:p>
            <a:endParaRPr lang="de-DE" dirty="0"/>
          </a:p>
          <a:p>
            <a:r>
              <a:rPr lang="de-DE" dirty="0"/>
              <a:t>Durchführung einer </a:t>
            </a:r>
            <a:r>
              <a:rPr lang="de-DE" b="1" dirty="0"/>
              <a:t>Gesamtplankonferenz</a:t>
            </a:r>
          </a:p>
        </p:txBody>
      </p:sp>
    </p:spTree>
    <p:extLst>
      <p:ext uri="{BB962C8B-B14F-4D97-AF65-F5344CB8AC3E}">
        <p14:creationId xmlns:p14="http://schemas.microsoft.com/office/powerpoint/2010/main" val="189610526"/>
      </p:ext>
    </p:extLst>
  </p:cSld>
  <p:clrMapOvr>
    <a:masterClrMapping/>
  </p:clrMapOvr>
  <p:transition>
    <p:zoom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Line 2"/>
          <p:cNvSpPr>
            <a:spLocks noChangeShapeType="1"/>
          </p:cNvSpPr>
          <p:nvPr/>
        </p:nvSpPr>
        <p:spPr bwMode="auto">
          <a:xfrm>
            <a:off x="304800" y="6096000"/>
            <a:ext cx="853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de-DE" sz="1800" kern="0" dirty="0">
              <a:solidFill>
                <a:sysClr val="windowText" lastClr="000000"/>
              </a:solidFill>
            </a:endParaRPr>
          </a:p>
        </p:txBody>
      </p:sp>
      <p:sp>
        <p:nvSpPr>
          <p:cNvPr id="2052" name="Rectangle 3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sz="1400" kern="0" dirty="0">
              <a:solidFill>
                <a:sysClr val="windowText" lastClr="000000"/>
              </a:solidFill>
            </a:endParaRPr>
          </a:p>
        </p:txBody>
      </p:sp>
      <p:sp>
        <p:nvSpPr>
          <p:cNvPr id="2054" name="Text Box 5"/>
          <p:cNvSpPr txBox="1">
            <a:spLocks noChangeArrowheads="1"/>
          </p:cNvSpPr>
          <p:nvPr/>
        </p:nvSpPr>
        <p:spPr bwMode="auto">
          <a:xfrm>
            <a:off x="179388" y="1322405"/>
            <a:ext cx="858043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2400" b="1" kern="0" dirty="0">
                <a:solidFill>
                  <a:sysClr val="windowText" lastClr="000000"/>
                </a:solidFill>
              </a:rPr>
              <a:t>§ 118 SGB IX Gesamtplan (1.1.2020)</a:t>
            </a:r>
          </a:p>
        </p:txBody>
      </p:sp>
      <p:sp>
        <p:nvSpPr>
          <p:cNvPr id="2055" name="Rectangle 6"/>
          <p:cNvSpPr>
            <a:spLocks noChangeArrowheads="1"/>
          </p:cNvSpPr>
          <p:nvPr/>
        </p:nvSpPr>
        <p:spPr bwMode="auto">
          <a:xfrm>
            <a:off x="0" y="-76200"/>
            <a:ext cx="9144000" cy="1219200"/>
          </a:xfrm>
          <a:prstGeom prst="rect">
            <a:avLst/>
          </a:prstGeom>
          <a:solidFill>
            <a:srgbClr val="0033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de-DE" sz="1800" kern="0" dirty="0">
              <a:solidFill>
                <a:sysClr val="windowText" lastClr="000000"/>
              </a:solidFill>
            </a:endParaRPr>
          </a:p>
        </p:txBody>
      </p:sp>
      <p:sp>
        <p:nvSpPr>
          <p:cNvPr id="2056" name="Text Box 7"/>
          <p:cNvSpPr txBox="1">
            <a:spLocks noChangeArrowheads="1"/>
          </p:cNvSpPr>
          <p:nvPr/>
        </p:nvSpPr>
        <p:spPr bwMode="auto">
          <a:xfrm>
            <a:off x="228600" y="439738"/>
            <a:ext cx="721383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2800" b="1" kern="0" dirty="0">
                <a:solidFill>
                  <a:srgbClr val="FFFFFF"/>
                </a:solidFill>
              </a:rPr>
              <a:t>Bedarfsplanung und Bedarfsermittlung</a:t>
            </a:r>
          </a:p>
        </p:txBody>
      </p:sp>
      <p:graphicFrame>
        <p:nvGraphicFramePr>
          <p:cNvPr id="2050" name="Object 8"/>
          <p:cNvGraphicFramePr>
            <a:graphicFrameLocks noChangeAspect="1"/>
          </p:cNvGraphicFramePr>
          <p:nvPr/>
        </p:nvGraphicFramePr>
        <p:xfrm>
          <a:off x="8153400" y="6210300"/>
          <a:ext cx="495300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5" name="Photo Editor Photo" r:id="rId3" imgW="495369" imgH="495369" progId="">
                  <p:embed/>
                </p:oleObj>
              </mc:Choice>
              <mc:Fallback>
                <p:oleObj name="Photo Editor Photo" r:id="rId3" imgW="495369" imgH="495369" progId="">
                  <p:embed/>
                  <p:pic>
                    <p:nvPicPr>
                      <p:cNvPr id="205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53400" y="6210300"/>
                        <a:ext cx="495300" cy="495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23850" y="1714488"/>
            <a:ext cx="8569325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600" kern="0" dirty="0">
                <a:solidFill>
                  <a:sysClr val="windowText" lastClr="000000"/>
                </a:solidFill>
              </a:rPr>
              <a:t>	</a:t>
            </a:r>
            <a:endParaRPr lang="de-DE" sz="2000" kern="0" dirty="0">
              <a:solidFill>
                <a:sysClr val="windowText" lastClr="000000"/>
              </a:solidFill>
            </a:endParaRPr>
          </a:p>
        </p:txBody>
      </p:sp>
      <p:sp>
        <p:nvSpPr>
          <p:cNvPr id="3" name="Textfeld 2"/>
          <p:cNvSpPr txBox="1"/>
          <p:nvPr/>
        </p:nvSpPr>
        <p:spPr>
          <a:xfrm>
            <a:off x="251520" y="2276872"/>
            <a:ext cx="519405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>
                <a:solidFill>
                  <a:srgbClr val="000000"/>
                </a:solidFill>
              </a:rPr>
              <a:t>Instrumente der Bedarfsermittlung</a:t>
            </a:r>
          </a:p>
        </p:txBody>
      </p:sp>
      <p:sp>
        <p:nvSpPr>
          <p:cNvPr id="4" name="Textfeld 3"/>
          <p:cNvSpPr txBox="1"/>
          <p:nvPr/>
        </p:nvSpPr>
        <p:spPr>
          <a:xfrm>
            <a:off x="35496" y="2960149"/>
            <a:ext cx="9027792" cy="21236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solidFill>
                  <a:srgbClr val="000000"/>
                </a:solidFill>
              </a:rPr>
              <a:t>„Die Ermittlung des individuellen Bedarfes des Leistungsberechtigten</a:t>
            </a:r>
          </a:p>
          <a:p>
            <a:r>
              <a:rPr lang="de-DE" dirty="0">
                <a:solidFill>
                  <a:srgbClr val="000000"/>
                </a:solidFill>
              </a:rPr>
              <a:t>muss durch ein Instrument erfolgen, das sich an der </a:t>
            </a:r>
            <a:r>
              <a:rPr lang="de-DE" b="1" dirty="0">
                <a:solidFill>
                  <a:srgbClr val="000000"/>
                </a:solidFill>
              </a:rPr>
              <a:t>Internationalen</a:t>
            </a:r>
          </a:p>
          <a:p>
            <a:r>
              <a:rPr lang="de-DE" b="1" dirty="0">
                <a:solidFill>
                  <a:srgbClr val="000000"/>
                </a:solidFill>
              </a:rPr>
              <a:t>Klassifikation der Funktionsfähigkeit, Behinderung und </a:t>
            </a:r>
          </a:p>
          <a:p>
            <a:r>
              <a:rPr lang="de-DE" b="1" dirty="0">
                <a:solidFill>
                  <a:srgbClr val="000000"/>
                </a:solidFill>
              </a:rPr>
              <a:t>Gesundheit </a:t>
            </a:r>
            <a:r>
              <a:rPr lang="de-DE" dirty="0">
                <a:solidFill>
                  <a:srgbClr val="000000"/>
                </a:solidFill>
              </a:rPr>
              <a:t>orientiert.“</a:t>
            </a:r>
          </a:p>
          <a:p>
            <a:endParaRPr lang="de-DE" dirty="0">
              <a:solidFill>
                <a:srgbClr val="000000"/>
              </a:solidFill>
            </a:endParaRPr>
          </a:p>
          <a:p>
            <a:r>
              <a:rPr lang="de-DE" dirty="0">
                <a:solidFill>
                  <a:srgbClr val="000000"/>
                </a:solidFill>
              </a:rPr>
              <a:t>Bindung an folgende Lebensbereiche des </a:t>
            </a:r>
            <a:r>
              <a:rPr lang="de-DE" b="1" dirty="0">
                <a:solidFill>
                  <a:srgbClr val="000000"/>
                </a:solidFill>
              </a:rPr>
              <a:t>ICF</a:t>
            </a:r>
            <a:r>
              <a:rPr lang="de-DE" dirty="0">
                <a:solidFill>
                  <a:srgbClr val="000000"/>
                </a:solidFill>
              </a:rPr>
              <a:t>:</a:t>
            </a:r>
          </a:p>
        </p:txBody>
      </p:sp>
      <p:sp>
        <p:nvSpPr>
          <p:cNvPr id="11" name="Fußzeilenplatzhalter 1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/>
          <a:p>
            <a:r>
              <a:rPr lang="de-DE" dirty="0">
                <a:solidFill>
                  <a:srgbClr val="000000"/>
                </a:solidFill>
              </a:rPr>
              <a:t>- Hohage, May &amp; Partner -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9F14D15-AB32-47BB-B494-CA7180B1DB5C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24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9360256"/>
      </p:ext>
    </p:extLst>
  </p:cSld>
  <p:clrMapOvr>
    <a:masterClrMapping/>
  </p:clrMapOvr>
  <p:transition>
    <p:zoom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Line 2">
            <a:extLst>
              <a:ext uri="{FF2B5EF4-FFF2-40B4-BE49-F238E27FC236}">
                <a16:creationId xmlns:a16="http://schemas.microsoft.com/office/drawing/2014/main" id="{B9CB1082-D56A-4D00-B00A-D8D5C98021D4}"/>
              </a:ext>
            </a:extLst>
          </p:cNvPr>
          <p:cNvSpPr>
            <a:spLocks noChangeShapeType="1"/>
          </p:cNvSpPr>
          <p:nvPr/>
        </p:nvSpPr>
        <p:spPr bwMode="auto">
          <a:xfrm>
            <a:off x="304800" y="6096000"/>
            <a:ext cx="853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de-DE" kern="0" dirty="0">
              <a:solidFill>
                <a:sysClr val="windowText" lastClr="000000"/>
              </a:solidFill>
            </a:endParaRPr>
          </a:p>
        </p:txBody>
      </p:sp>
      <p:sp>
        <p:nvSpPr>
          <p:cNvPr id="2052" name="Rectangle 3">
            <a:extLst>
              <a:ext uri="{FF2B5EF4-FFF2-40B4-BE49-F238E27FC236}">
                <a16:creationId xmlns:a16="http://schemas.microsoft.com/office/drawing/2014/main" id="{7B71D10D-95EC-45B4-9B59-565B51AC38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 kern="0" dirty="0">
              <a:solidFill>
                <a:sysClr val="windowText" lastClr="000000"/>
              </a:solidFill>
            </a:endParaRPr>
          </a:p>
        </p:txBody>
      </p:sp>
      <p:sp>
        <p:nvSpPr>
          <p:cNvPr id="2054" name="Text Box 5">
            <a:extLst>
              <a:ext uri="{FF2B5EF4-FFF2-40B4-BE49-F238E27FC236}">
                <a16:creationId xmlns:a16="http://schemas.microsoft.com/office/drawing/2014/main" id="{8DD01E60-104C-49AC-983D-B6B81858E3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5425" y="1143000"/>
            <a:ext cx="8534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2400" b="1" kern="0" dirty="0">
                <a:solidFill>
                  <a:sysClr val="windowText" lastClr="000000"/>
                </a:solidFill>
              </a:rPr>
              <a:t>§ 118 Gesamtplan (Lebensbereiche, Items)</a:t>
            </a:r>
          </a:p>
        </p:txBody>
      </p:sp>
      <p:sp>
        <p:nvSpPr>
          <p:cNvPr id="2055" name="Rectangle 6">
            <a:extLst>
              <a:ext uri="{FF2B5EF4-FFF2-40B4-BE49-F238E27FC236}">
                <a16:creationId xmlns:a16="http://schemas.microsoft.com/office/drawing/2014/main" id="{190B8FB7-5C9F-4805-9257-2348BD63E2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76200"/>
            <a:ext cx="9144000" cy="1219200"/>
          </a:xfrm>
          <a:prstGeom prst="rect">
            <a:avLst/>
          </a:prstGeom>
          <a:solidFill>
            <a:srgbClr val="0033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de-DE" kern="0" dirty="0">
              <a:solidFill>
                <a:sysClr val="windowText" lastClr="000000"/>
              </a:solidFill>
            </a:endParaRPr>
          </a:p>
        </p:txBody>
      </p:sp>
      <p:sp>
        <p:nvSpPr>
          <p:cNvPr id="2056" name="Text Box 7">
            <a:extLst>
              <a:ext uri="{FF2B5EF4-FFF2-40B4-BE49-F238E27FC236}">
                <a16:creationId xmlns:a16="http://schemas.microsoft.com/office/drawing/2014/main" id="{FFAF285D-8558-4AC0-A344-43DB16C44F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439738"/>
            <a:ext cx="721383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2800" b="1" kern="0" dirty="0">
                <a:solidFill>
                  <a:srgbClr val="FFFFFF"/>
                </a:solidFill>
              </a:rPr>
              <a:t>Bedarfsplanung und Bedarfsermittlung</a:t>
            </a:r>
          </a:p>
        </p:txBody>
      </p:sp>
      <p:graphicFrame>
        <p:nvGraphicFramePr>
          <p:cNvPr id="86023" name="Object 8">
            <a:extLst>
              <a:ext uri="{FF2B5EF4-FFF2-40B4-BE49-F238E27FC236}">
                <a16:creationId xmlns:a16="http://schemas.microsoft.com/office/drawing/2014/main" id="{967B40F7-4A1E-4B68-A708-445084C3557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8153400" y="6210300"/>
          <a:ext cx="495300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6439" name="Photo Editor Photo" r:id="rId3" imgW="495369" imgH="495369" progId="">
                  <p:embed/>
                </p:oleObj>
              </mc:Choice>
              <mc:Fallback>
                <p:oleObj name="Photo Editor Photo" r:id="rId3" imgW="495369" imgH="495369" progId="">
                  <p:embed/>
                  <p:pic>
                    <p:nvPicPr>
                      <p:cNvPr id="86023" name="Object 8">
                        <a:extLst>
                          <a:ext uri="{FF2B5EF4-FFF2-40B4-BE49-F238E27FC236}">
                            <a16:creationId xmlns:a16="http://schemas.microsoft.com/office/drawing/2014/main" id="{967B40F7-4A1E-4B68-A708-445084C3557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53400" y="6210300"/>
                        <a:ext cx="495300" cy="495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 Box 7">
            <a:extLst>
              <a:ext uri="{FF2B5EF4-FFF2-40B4-BE49-F238E27FC236}">
                <a16:creationId xmlns:a16="http://schemas.microsoft.com/office/drawing/2014/main" id="{C78D3315-36FC-4AD0-9D5C-97570BCF9B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1714500"/>
            <a:ext cx="8569325" cy="3381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600" kern="0" dirty="0">
                <a:solidFill>
                  <a:sysClr val="windowText" lastClr="000000"/>
                </a:solidFill>
              </a:rPr>
              <a:t>	</a:t>
            </a:r>
            <a:endParaRPr lang="de-DE" sz="2000" kern="0" dirty="0">
              <a:solidFill>
                <a:sysClr val="windowText" lastClr="000000"/>
              </a:solidFill>
            </a:endParaRPr>
          </a:p>
        </p:txBody>
      </p:sp>
      <p:sp>
        <p:nvSpPr>
          <p:cNvPr id="86025" name="Textfeld 1">
            <a:extLst>
              <a:ext uri="{FF2B5EF4-FFF2-40B4-BE49-F238E27FC236}">
                <a16:creationId xmlns:a16="http://schemas.microsoft.com/office/drawing/2014/main" id="{F5164B83-CEFA-44DA-9B41-0383C184AD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1604963"/>
            <a:ext cx="6967538" cy="452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1800">
                <a:solidFill>
                  <a:srgbClr val="000000"/>
                </a:solidFill>
              </a:rPr>
              <a:t>1.	</a:t>
            </a:r>
            <a:r>
              <a:rPr lang="de-DE" altLang="de-DE" sz="1800" b="1">
                <a:solidFill>
                  <a:srgbClr val="000000"/>
                </a:solidFill>
              </a:rPr>
              <a:t>Lernen und Wissensanwendung </a:t>
            </a:r>
            <a:r>
              <a:rPr lang="de-DE" altLang="de-DE" sz="1800">
                <a:solidFill>
                  <a:srgbClr val="000000"/>
                </a:solidFill>
              </a:rPr>
              <a:t>(Wahrnehmung, 	Denken, Lesen, Schreiben, Probleme lösen u.a.)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de-DE" altLang="de-DE" sz="1800">
                <a:solidFill>
                  <a:srgbClr val="000000"/>
                </a:solidFill>
              </a:rPr>
              <a:t>2. 	</a:t>
            </a:r>
            <a:r>
              <a:rPr lang="de-DE" altLang="de-DE" sz="1800" b="1">
                <a:solidFill>
                  <a:srgbClr val="000000"/>
                </a:solidFill>
              </a:rPr>
              <a:t>Allgemeine Aufgaben und Anforderungen ( 	</a:t>
            </a:r>
            <a:r>
              <a:rPr lang="de-DE" altLang="de-DE" sz="1800">
                <a:solidFill>
                  <a:srgbClr val="000000"/>
                </a:solidFill>
              </a:rPr>
              <a:t>Einzel-, Mehrfachaufgaben, übernehmen, Umgang mit 	Stress, Psychische Anforderungen etc.)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de-DE" altLang="de-DE" sz="1800">
                <a:solidFill>
                  <a:srgbClr val="000000"/>
                </a:solidFill>
              </a:rPr>
              <a:t>3. 	</a:t>
            </a:r>
            <a:r>
              <a:rPr lang="de-DE" altLang="de-DE" sz="1800" b="1">
                <a:solidFill>
                  <a:srgbClr val="000000"/>
                </a:solidFill>
              </a:rPr>
              <a:t>Kommunikation</a:t>
            </a:r>
            <a:r>
              <a:rPr lang="de-DE" altLang="de-DE" sz="1800">
                <a:solidFill>
                  <a:srgbClr val="000000"/>
                </a:solidFill>
              </a:rPr>
              <a:t> (Sprechen, verbal/non-verbal)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de-DE" altLang="de-DE" sz="1800">
                <a:solidFill>
                  <a:srgbClr val="000000"/>
                </a:solidFill>
              </a:rPr>
              <a:t>4. 	</a:t>
            </a:r>
            <a:r>
              <a:rPr lang="de-DE" altLang="de-DE" sz="1800" b="1">
                <a:solidFill>
                  <a:srgbClr val="000000"/>
                </a:solidFill>
              </a:rPr>
              <a:t>Mobilität </a:t>
            </a:r>
            <a:r>
              <a:rPr lang="de-DE" altLang="de-DE" sz="1800">
                <a:solidFill>
                  <a:srgbClr val="000000"/>
                </a:solidFill>
              </a:rPr>
              <a:t>(Gehen, Stehen, Fortbewegung etc.)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de-DE" altLang="de-DE" sz="1800">
                <a:solidFill>
                  <a:srgbClr val="000000"/>
                </a:solidFill>
              </a:rPr>
              <a:t>5. 	</a:t>
            </a:r>
            <a:r>
              <a:rPr lang="de-DE" altLang="de-DE" sz="1800" b="1">
                <a:solidFill>
                  <a:srgbClr val="000000"/>
                </a:solidFill>
              </a:rPr>
              <a:t>Selbstversorgung</a:t>
            </a:r>
            <a:r>
              <a:rPr lang="de-DE" altLang="de-DE" sz="1800">
                <a:solidFill>
                  <a:srgbClr val="000000"/>
                </a:solidFill>
              </a:rPr>
              <a:t> (Körperpflege, Toilette, Essen)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de-DE" altLang="de-DE" sz="1800">
                <a:solidFill>
                  <a:srgbClr val="000000"/>
                </a:solidFill>
              </a:rPr>
              <a:t>6. 	</a:t>
            </a:r>
            <a:r>
              <a:rPr lang="de-DE" altLang="de-DE" sz="1800" b="1">
                <a:solidFill>
                  <a:srgbClr val="000000"/>
                </a:solidFill>
              </a:rPr>
              <a:t>Häusliches Leben </a:t>
            </a:r>
            <a:r>
              <a:rPr lang="de-DE" altLang="de-DE" sz="1800">
                <a:solidFill>
                  <a:srgbClr val="000000"/>
                </a:solidFill>
              </a:rPr>
              <a:t>(Wohnraum, Mahlzeiten, 	Hausarbeiten erledigen u.a.)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de-DE" altLang="de-DE" sz="1800">
                <a:solidFill>
                  <a:srgbClr val="000000"/>
                </a:solidFill>
              </a:rPr>
              <a:t>7. 	</a:t>
            </a:r>
            <a:r>
              <a:rPr lang="de-DE" altLang="de-DE" sz="1800" b="1">
                <a:solidFill>
                  <a:srgbClr val="000000"/>
                </a:solidFill>
              </a:rPr>
              <a:t>Interpersonelle Interaktionen und Beziehungen 	</a:t>
            </a:r>
            <a:r>
              <a:rPr lang="de-DE" altLang="de-DE" sz="1800">
                <a:solidFill>
                  <a:srgbClr val="000000"/>
                </a:solidFill>
              </a:rPr>
              <a:t>(soziale 	Beziehungen, mit Fremden umgehen etc.)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de-DE" altLang="de-DE" sz="1800">
                <a:solidFill>
                  <a:srgbClr val="000000"/>
                </a:solidFill>
              </a:rPr>
              <a:t>8. 	</a:t>
            </a:r>
            <a:r>
              <a:rPr lang="de-DE" altLang="de-DE" sz="1800" b="1">
                <a:solidFill>
                  <a:srgbClr val="000000"/>
                </a:solidFill>
              </a:rPr>
              <a:t>Bedeutende Lebensbereiche </a:t>
            </a:r>
            <a:r>
              <a:rPr lang="de-DE" altLang="de-DE" sz="1800">
                <a:solidFill>
                  <a:srgbClr val="000000"/>
                </a:solidFill>
              </a:rPr>
              <a:t>(Berufs-/Ausbildung, 	wirtschaftl. Leben)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de-DE" altLang="de-DE" sz="1800">
                <a:solidFill>
                  <a:srgbClr val="000000"/>
                </a:solidFill>
              </a:rPr>
              <a:t>9. 	</a:t>
            </a:r>
            <a:r>
              <a:rPr lang="de-DE" altLang="de-DE" sz="1800" b="1">
                <a:solidFill>
                  <a:srgbClr val="000000"/>
                </a:solidFill>
              </a:rPr>
              <a:t>Gemeinschafts-, soziales und staatsbürgerliches 	Leben </a:t>
            </a:r>
            <a:r>
              <a:rPr lang="de-DE" altLang="de-DE" sz="1800">
                <a:solidFill>
                  <a:srgbClr val="000000"/>
                </a:solidFill>
              </a:rPr>
              <a:t>(Freizeit, Religion, pol. Leben, u.ä.)</a:t>
            </a:r>
          </a:p>
        </p:txBody>
      </p:sp>
      <p:sp>
        <p:nvSpPr>
          <p:cNvPr id="86026" name="Fußzeilenplatzhalter 1">
            <a:extLst>
              <a:ext uri="{FF2B5EF4-FFF2-40B4-BE49-F238E27FC236}">
                <a16:creationId xmlns:a16="http://schemas.microsoft.com/office/drawing/2014/main" id="{F806B99A-0C2A-4FE0-8945-5B8948B3B4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1400" dirty="0">
                <a:solidFill>
                  <a:srgbClr val="000000"/>
                </a:solidFill>
              </a:rPr>
              <a:t>- Hohage, May &amp; Partner -</a:t>
            </a:r>
            <a:endParaRPr lang="en-US" altLang="de-DE" sz="1400" dirty="0">
              <a:solidFill>
                <a:srgbClr val="000000"/>
              </a:solidFill>
            </a:endParaRPr>
          </a:p>
        </p:txBody>
      </p:sp>
      <p:sp>
        <p:nvSpPr>
          <p:cNvPr id="86027" name="Foliennummernplatzhalter 2">
            <a:extLst>
              <a:ext uri="{FF2B5EF4-FFF2-40B4-BE49-F238E27FC236}">
                <a16:creationId xmlns:a16="http://schemas.microsoft.com/office/drawing/2014/main" id="{BCFC3514-81B5-4979-A8E6-84CAC5EF55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DA97F9F-D9B2-48C1-83BA-EFA16F597E19}" type="slidenum">
              <a:rPr lang="en-US" altLang="de-DE" sz="1400" smtClean="0">
                <a:solidFill>
                  <a:srgbClr val="000000"/>
                </a:solidFill>
              </a:rPr>
              <a:pPr>
                <a:spcBef>
                  <a:spcPct val="0"/>
                </a:spcBef>
                <a:buFontTx/>
                <a:buNone/>
              </a:pPr>
              <a:t>25</a:t>
            </a:fld>
            <a:endParaRPr lang="en-US" altLang="de-DE" sz="1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9332797"/>
      </p:ext>
    </p:extLst>
  </p:cSld>
  <p:clrMapOvr>
    <a:masterClrMapping/>
  </p:clrMapOvr>
  <p:transition>
    <p:zoom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Line 2"/>
          <p:cNvSpPr>
            <a:spLocks noChangeShapeType="1"/>
          </p:cNvSpPr>
          <p:nvPr/>
        </p:nvSpPr>
        <p:spPr bwMode="auto">
          <a:xfrm>
            <a:off x="304800" y="6096000"/>
            <a:ext cx="853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052" name="Rectangle 3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055" name="Rectangle 6"/>
          <p:cNvSpPr>
            <a:spLocks noChangeArrowheads="1"/>
          </p:cNvSpPr>
          <p:nvPr/>
        </p:nvSpPr>
        <p:spPr bwMode="auto">
          <a:xfrm>
            <a:off x="0" y="-76200"/>
            <a:ext cx="9144000" cy="1219200"/>
          </a:xfrm>
          <a:prstGeom prst="rect">
            <a:avLst/>
          </a:prstGeom>
          <a:solidFill>
            <a:srgbClr val="0033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056" name="Text Box 7"/>
          <p:cNvSpPr txBox="1">
            <a:spLocks noChangeArrowheads="1"/>
          </p:cNvSpPr>
          <p:nvPr/>
        </p:nvSpPr>
        <p:spPr bwMode="auto">
          <a:xfrm>
            <a:off x="228600" y="439738"/>
            <a:ext cx="721383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8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Bedarfsplanung und Bedarfsermittlung</a:t>
            </a:r>
          </a:p>
        </p:txBody>
      </p:sp>
      <p:graphicFrame>
        <p:nvGraphicFramePr>
          <p:cNvPr id="2050" name="Object 8"/>
          <p:cNvGraphicFramePr>
            <a:graphicFrameLocks noChangeAspect="1"/>
          </p:cNvGraphicFramePr>
          <p:nvPr/>
        </p:nvGraphicFramePr>
        <p:xfrm>
          <a:off x="8153400" y="6210300"/>
          <a:ext cx="495300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937" name="Photo Editor Photo" r:id="rId3" imgW="495369" imgH="495369" progId="">
                  <p:embed/>
                </p:oleObj>
              </mc:Choice>
              <mc:Fallback>
                <p:oleObj name="Photo Editor Photo" r:id="rId3" imgW="495369" imgH="495369" progId="">
                  <p:embed/>
                  <p:pic>
                    <p:nvPicPr>
                      <p:cNvPr id="205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53400" y="6210300"/>
                        <a:ext cx="495300" cy="495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23850" y="1714488"/>
            <a:ext cx="8569325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marR="0" lvl="0" indent="-4572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	</a:t>
            </a:r>
            <a:endParaRPr kumimoji="0" lang="de-DE" sz="20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" name="Rechteck 1"/>
          <p:cNvSpPr/>
          <p:nvPr/>
        </p:nvSpPr>
        <p:spPr>
          <a:xfrm>
            <a:off x="107504" y="1295399"/>
            <a:ext cx="8352929" cy="381642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/>
          <a:p>
            <a:r>
              <a:rPr lang="de-DE" dirty="0"/>
              <a:t>§ 118 Abs. 1 SGB IX formuliert die Anforderungen an die Instrumente, welche sich an der </a:t>
            </a:r>
            <a:r>
              <a:rPr lang="de-DE" b="1" dirty="0"/>
              <a:t>ICF</a:t>
            </a:r>
            <a:r>
              <a:rPr lang="de-DE" dirty="0"/>
              <a:t> zu orientieren haben. </a:t>
            </a:r>
          </a:p>
          <a:p>
            <a:endParaRPr lang="de-DE" dirty="0"/>
          </a:p>
          <a:p>
            <a:r>
              <a:rPr lang="de-DE" b="1" dirty="0"/>
              <a:t>Instrumente </a:t>
            </a:r>
            <a:r>
              <a:rPr lang="de-DE" dirty="0"/>
              <a:t>meint konkrete Werkzeuge, die wissenschaftlich fundiert sind. </a:t>
            </a:r>
          </a:p>
          <a:p>
            <a:endParaRPr lang="de-DE" dirty="0"/>
          </a:p>
          <a:p>
            <a:r>
              <a:rPr lang="de-DE" dirty="0"/>
              <a:t>Der Gesetzgeber nennt insoweit </a:t>
            </a:r>
            <a:r>
              <a:rPr lang="de-DE" b="1" dirty="0"/>
              <a:t>Fragebogen, Checklisten, Leitfäden </a:t>
            </a:r>
            <a:r>
              <a:rPr lang="de-DE" dirty="0"/>
              <a:t>(BT-</a:t>
            </a:r>
            <a:r>
              <a:rPr lang="de-DE" dirty="0" err="1"/>
              <a:t>Drs</a:t>
            </a:r>
            <a:r>
              <a:rPr lang="de-DE" dirty="0"/>
              <a:t>, a.a.O., 287). </a:t>
            </a:r>
          </a:p>
          <a:p>
            <a:endParaRPr lang="de-DE" dirty="0"/>
          </a:p>
          <a:p>
            <a:endParaRPr lang="de-DE" dirty="0"/>
          </a:p>
          <a:p>
            <a:r>
              <a:rPr lang="de-DE" dirty="0"/>
              <a:t>Das Gesetz selbst enthält indes nur grundsätzliche Orientierungen</a:t>
            </a:r>
          </a:p>
        </p:txBody>
      </p:sp>
      <p:sp>
        <p:nvSpPr>
          <p:cNvPr id="10" name="Fußzeilenplatzhalter 1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/>
          <a:p>
            <a:r>
              <a:rPr lang="de-DE" dirty="0"/>
              <a:t>- Hohage, May &amp; Partner -</a:t>
            </a:r>
            <a:endParaRPr lang="en-US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9F14D15-AB32-47BB-B494-CA7180B1DB5C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1078731"/>
      </p:ext>
    </p:extLst>
  </p:cSld>
  <p:clrMapOvr>
    <a:masterClrMapping/>
  </p:clrMapOvr>
  <p:transition>
    <p:zoom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Line 2"/>
          <p:cNvSpPr>
            <a:spLocks noChangeShapeType="1"/>
          </p:cNvSpPr>
          <p:nvPr/>
        </p:nvSpPr>
        <p:spPr bwMode="auto">
          <a:xfrm>
            <a:off x="304800" y="6096000"/>
            <a:ext cx="853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052" name="Rectangle 3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055" name="Rectangle 6"/>
          <p:cNvSpPr>
            <a:spLocks noChangeArrowheads="1"/>
          </p:cNvSpPr>
          <p:nvPr/>
        </p:nvSpPr>
        <p:spPr bwMode="auto">
          <a:xfrm>
            <a:off x="0" y="-76200"/>
            <a:ext cx="9144000" cy="1219200"/>
          </a:xfrm>
          <a:prstGeom prst="rect">
            <a:avLst/>
          </a:prstGeom>
          <a:solidFill>
            <a:srgbClr val="0033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056" name="Text Box 7"/>
          <p:cNvSpPr txBox="1">
            <a:spLocks noChangeArrowheads="1"/>
          </p:cNvSpPr>
          <p:nvPr/>
        </p:nvSpPr>
        <p:spPr bwMode="auto">
          <a:xfrm>
            <a:off x="228600" y="439738"/>
            <a:ext cx="721383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8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Bedarfsplanung und Bedarfsermittlung</a:t>
            </a:r>
          </a:p>
        </p:txBody>
      </p:sp>
      <p:graphicFrame>
        <p:nvGraphicFramePr>
          <p:cNvPr id="2050" name="Object 8"/>
          <p:cNvGraphicFramePr>
            <a:graphicFrameLocks noChangeAspect="1"/>
          </p:cNvGraphicFramePr>
          <p:nvPr/>
        </p:nvGraphicFramePr>
        <p:xfrm>
          <a:off x="8153400" y="6210300"/>
          <a:ext cx="495300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961" name="Photo Editor Photo" r:id="rId3" imgW="495369" imgH="495369" progId="">
                  <p:embed/>
                </p:oleObj>
              </mc:Choice>
              <mc:Fallback>
                <p:oleObj name="Photo Editor Photo" r:id="rId3" imgW="495369" imgH="495369" progId="">
                  <p:embed/>
                  <p:pic>
                    <p:nvPicPr>
                      <p:cNvPr id="205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53400" y="6210300"/>
                        <a:ext cx="495300" cy="495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23850" y="1714488"/>
            <a:ext cx="8569325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marR="0" lvl="0" indent="-4572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	</a:t>
            </a:r>
            <a:endParaRPr kumimoji="0" lang="de-DE" sz="20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" name="Rechteck 1"/>
          <p:cNvSpPr/>
          <p:nvPr/>
        </p:nvSpPr>
        <p:spPr>
          <a:xfrm>
            <a:off x="107504" y="1295399"/>
            <a:ext cx="8352929" cy="381642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/>
          <a:p>
            <a:r>
              <a:rPr lang="de-DE" dirty="0"/>
              <a:t>Verschiedene Bundesländer haben bestimmte </a:t>
            </a:r>
            <a:r>
              <a:rPr lang="de-DE" b="1" dirty="0"/>
              <a:t>Arbeitsversionen</a:t>
            </a:r>
            <a:r>
              <a:rPr lang="de-DE" dirty="0"/>
              <a:t> von </a:t>
            </a:r>
            <a:r>
              <a:rPr lang="de-DE" b="1" dirty="0"/>
              <a:t>Bedarfsermittlungsinstrumenten</a:t>
            </a:r>
            <a:r>
              <a:rPr lang="de-DE" dirty="0"/>
              <a:t> erarbeitet </a:t>
            </a:r>
          </a:p>
          <a:p>
            <a:endParaRPr lang="de-DE" dirty="0"/>
          </a:p>
          <a:p>
            <a:endParaRPr lang="de-DE" dirty="0"/>
          </a:p>
          <a:p>
            <a:r>
              <a:rPr lang="de-DE" dirty="0"/>
              <a:t>-	Niedersachsen, sog. „</a:t>
            </a:r>
            <a:r>
              <a:rPr lang="de-DE" dirty="0" err="1"/>
              <a:t>B.E.Ni</a:t>
            </a:r>
            <a:r>
              <a:rPr lang="de-DE" dirty="0"/>
              <a:t>“, </a:t>
            </a:r>
          </a:p>
          <a:p>
            <a:r>
              <a:rPr lang="de-DE" dirty="0"/>
              <a:t>-	Nordrhein-Westfalen etwa das „BEI_NRW Bedarfe -	ermitteln, Teilhabe gestalten“ </a:t>
            </a:r>
          </a:p>
          <a:p>
            <a:endParaRPr lang="de-DE" dirty="0"/>
          </a:p>
          <a:p>
            <a:endParaRPr lang="de-DE" dirty="0"/>
          </a:p>
          <a:p>
            <a:r>
              <a:rPr lang="de-DE" dirty="0"/>
              <a:t>Während andere Bundesländer sich noch um die Erarbeitung eines landesweit einheitlichen Instrumentes bemühen.</a:t>
            </a:r>
          </a:p>
        </p:txBody>
      </p:sp>
      <p:sp>
        <p:nvSpPr>
          <p:cNvPr id="10" name="Fußzeilenplatzhalter 1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/>
          <a:p>
            <a:r>
              <a:rPr lang="de-DE" dirty="0"/>
              <a:t>- Hohage, May &amp; Partner -</a:t>
            </a:r>
            <a:endParaRPr lang="en-US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9F14D15-AB32-47BB-B494-CA7180B1DB5C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1183653"/>
      </p:ext>
    </p:extLst>
  </p:cSld>
  <p:clrMapOvr>
    <a:masterClrMapping/>
  </p:clrMapOvr>
  <p:transition>
    <p:zoom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Line 2">
            <a:extLst>
              <a:ext uri="{FF2B5EF4-FFF2-40B4-BE49-F238E27FC236}">
                <a16:creationId xmlns:a16="http://schemas.microsoft.com/office/drawing/2014/main" id="{0DC46300-487E-44E2-AF61-F75382ED9180}"/>
              </a:ext>
            </a:extLst>
          </p:cNvPr>
          <p:cNvSpPr>
            <a:spLocks noChangeShapeType="1"/>
          </p:cNvSpPr>
          <p:nvPr/>
        </p:nvSpPr>
        <p:spPr bwMode="auto">
          <a:xfrm>
            <a:off x="323850" y="6165850"/>
            <a:ext cx="853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87043" name="Rectangle 3">
            <a:extLst>
              <a:ext uri="{FF2B5EF4-FFF2-40B4-BE49-F238E27FC236}">
                <a16:creationId xmlns:a16="http://schemas.microsoft.com/office/drawing/2014/main" id="{6C10D02E-A8A0-4179-9B65-491E39CACC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de-DE" sz="1400" dirty="0">
                <a:solidFill>
                  <a:srgbClr val="000000"/>
                </a:solidFill>
              </a:rPr>
              <a:t>95</a:t>
            </a:r>
          </a:p>
        </p:txBody>
      </p:sp>
      <p:sp>
        <p:nvSpPr>
          <p:cNvPr id="87044" name="Text Box 5">
            <a:extLst>
              <a:ext uri="{FF2B5EF4-FFF2-40B4-BE49-F238E27FC236}">
                <a16:creationId xmlns:a16="http://schemas.microsoft.com/office/drawing/2014/main" id="{12B8C46F-D996-4058-A5EE-4796707A87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388" y="1322388"/>
            <a:ext cx="858043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b="1" dirty="0">
                <a:solidFill>
                  <a:srgbClr val="000000"/>
                </a:solidFill>
              </a:rPr>
              <a:t>Inhalt des Teilhabe-/Gesamtplans, §§ 19, 117 SGB IX</a:t>
            </a:r>
          </a:p>
        </p:txBody>
      </p:sp>
      <p:sp>
        <p:nvSpPr>
          <p:cNvPr id="87045" name="Rectangle 6">
            <a:extLst>
              <a:ext uri="{FF2B5EF4-FFF2-40B4-BE49-F238E27FC236}">
                <a16:creationId xmlns:a16="http://schemas.microsoft.com/office/drawing/2014/main" id="{FE28CD1E-1D62-46D4-B4AE-17314276FC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76200"/>
            <a:ext cx="9144000" cy="1219200"/>
          </a:xfrm>
          <a:prstGeom prst="rect">
            <a:avLst/>
          </a:prstGeom>
          <a:solidFill>
            <a:srgbClr val="0033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de-DE" altLang="de-DE" sz="1800">
              <a:solidFill>
                <a:srgbClr val="000000"/>
              </a:solidFill>
            </a:endParaRPr>
          </a:p>
        </p:txBody>
      </p:sp>
      <p:sp>
        <p:nvSpPr>
          <p:cNvPr id="87046" name="Text Box 7">
            <a:extLst>
              <a:ext uri="{FF2B5EF4-FFF2-40B4-BE49-F238E27FC236}">
                <a16:creationId xmlns:a16="http://schemas.microsoft.com/office/drawing/2014/main" id="{70CF20CB-071E-43EF-9806-EBDFBF96E9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439738"/>
            <a:ext cx="687720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800" b="1" dirty="0">
                <a:solidFill>
                  <a:srgbClr val="FFFFFF"/>
                </a:solidFill>
              </a:rPr>
              <a:t>Bedarfsplanung und Bedarfsermittlung</a:t>
            </a:r>
          </a:p>
        </p:txBody>
      </p:sp>
      <p:sp>
        <p:nvSpPr>
          <p:cNvPr id="87047" name="Text Box 7">
            <a:extLst>
              <a:ext uri="{FF2B5EF4-FFF2-40B4-BE49-F238E27FC236}">
                <a16:creationId xmlns:a16="http://schemas.microsoft.com/office/drawing/2014/main" id="{98CFFA7B-7E5F-4BFE-AADE-391FAF79C2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1714500"/>
            <a:ext cx="856932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1600">
                <a:solidFill>
                  <a:srgbClr val="000000"/>
                </a:solidFill>
              </a:rPr>
              <a:t>	</a:t>
            </a:r>
            <a:endParaRPr lang="de-DE" altLang="de-DE" sz="2000">
              <a:solidFill>
                <a:srgbClr val="000000"/>
              </a:solidFill>
            </a:endParaRPr>
          </a:p>
        </p:txBody>
      </p:sp>
      <p:sp>
        <p:nvSpPr>
          <p:cNvPr id="87048" name="Fußzeilenplatzhalter 2">
            <a:extLst>
              <a:ext uri="{FF2B5EF4-FFF2-40B4-BE49-F238E27FC236}">
                <a16:creationId xmlns:a16="http://schemas.microsoft.com/office/drawing/2014/main" id="{F3121A76-E932-46F3-8A35-F1F13185E9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de-DE" sz="1400">
                <a:solidFill>
                  <a:srgbClr val="000000"/>
                </a:solidFill>
              </a:rPr>
              <a:t>Hohage, May &amp; Partner </a:t>
            </a: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1268B803-89B8-4249-9B1C-497F46C56C74}"/>
              </a:ext>
            </a:extLst>
          </p:cNvPr>
          <p:cNvSpPr txBox="1"/>
          <p:nvPr/>
        </p:nvSpPr>
        <p:spPr>
          <a:xfrm>
            <a:off x="323849" y="2135187"/>
            <a:ext cx="8580437" cy="41549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de-DE" dirty="0">
                <a:solidFill>
                  <a:srgbClr val="000000"/>
                </a:solidFill>
              </a:rPr>
              <a:t>Zu ermitteln sind u.a.: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de-DE" dirty="0">
                <a:solidFill>
                  <a:srgbClr val="000000"/>
                </a:solidFill>
              </a:rPr>
              <a:t>Art und Schwere der Beeinträchtigung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de-DE" dirty="0">
                <a:solidFill>
                  <a:srgbClr val="000000"/>
                </a:solidFill>
              </a:rPr>
              <a:t>Beeinträchtigung der Aktivitäten und Teilhabe in den </a:t>
            </a:r>
          </a:p>
          <a:p>
            <a:pPr>
              <a:defRPr/>
            </a:pPr>
            <a:r>
              <a:rPr lang="de-DE" dirty="0">
                <a:solidFill>
                  <a:srgbClr val="000000"/>
                </a:solidFill>
              </a:rPr>
              <a:t>     9 Lebensbereichen nach § 118 SGB IX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de-DE" dirty="0">
                <a:solidFill>
                  <a:srgbClr val="000000"/>
                </a:solidFill>
              </a:rPr>
              <a:t>Personen- und umweltbezogene Kontextfaktoren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de-DE" dirty="0">
                <a:solidFill>
                  <a:srgbClr val="000000"/>
                </a:solidFill>
              </a:rPr>
              <a:t>Wünsche der Leistungsberechtigten bzgl. der Leistungsgestaltung</a:t>
            </a:r>
          </a:p>
          <a:p>
            <a:pPr>
              <a:defRPr/>
            </a:pPr>
            <a:r>
              <a:rPr lang="de-DE" dirty="0">
                <a:solidFill>
                  <a:srgbClr val="000000"/>
                </a:solidFill>
              </a:rPr>
              <a:t>    und der Ziele der Leistungen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de-DE" dirty="0">
                <a:solidFill>
                  <a:srgbClr val="000000"/>
                </a:solidFill>
              </a:rPr>
              <a:t>Art der Leistung, Umfang der Leistung, Gestaltung der Leistung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de-DE" dirty="0">
                <a:solidFill>
                  <a:srgbClr val="000000"/>
                </a:solidFill>
              </a:rPr>
              <a:t>Beginn und Dauer der Leistung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de-DE" dirty="0">
                <a:solidFill>
                  <a:srgbClr val="000000"/>
                </a:solidFill>
              </a:rPr>
              <a:t>Besondere Belange von Eltern mit Beeinträchtigungen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de-DE" dirty="0">
                <a:solidFill>
                  <a:srgbClr val="000000"/>
                </a:solidFill>
              </a:rPr>
              <a:t>Klärung der zu beteiligenden Rehabilitationsträger und Dritter</a:t>
            </a:r>
          </a:p>
        </p:txBody>
      </p:sp>
    </p:spTree>
    <p:extLst>
      <p:ext uri="{BB962C8B-B14F-4D97-AF65-F5344CB8AC3E}">
        <p14:creationId xmlns:p14="http://schemas.microsoft.com/office/powerpoint/2010/main" val="1205902355"/>
      </p:ext>
    </p:extLst>
  </p:cSld>
  <p:clrMapOvr>
    <a:masterClrMapping/>
  </p:clrMapOvr>
  <p:transition>
    <p:zoom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Line 2">
            <a:extLst>
              <a:ext uri="{FF2B5EF4-FFF2-40B4-BE49-F238E27FC236}">
                <a16:creationId xmlns:a16="http://schemas.microsoft.com/office/drawing/2014/main" id="{945770DB-2F89-4237-BD71-86BEBDF1EE1E}"/>
              </a:ext>
            </a:extLst>
          </p:cNvPr>
          <p:cNvSpPr>
            <a:spLocks noChangeShapeType="1"/>
          </p:cNvSpPr>
          <p:nvPr/>
        </p:nvSpPr>
        <p:spPr bwMode="auto">
          <a:xfrm>
            <a:off x="304800" y="6096000"/>
            <a:ext cx="853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de-DE" kern="0" dirty="0">
              <a:solidFill>
                <a:sysClr val="windowText" lastClr="000000"/>
              </a:solidFill>
            </a:endParaRPr>
          </a:p>
        </p:txBody>
      </p:sp>
      <p:sp>
        <p:nvSpPr>
          <p:cNvPr id="2052" name="Rectangle 3">
            <a:extLst>
              <a:ext uri="{FF2B5EF4-FFF2-40B4-BE49-F238E27FC236}">
                <a16:creationId xmlns:a16="http://schemas.microsoft.com/office/drawing/2014/main" id="{ED6EE24D-DA95-403D-93A3-D4A688711E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 kern="0" dirty="0">
              <a:solidFill>
                <a:sysClr val="windowText" lastClr="000000"/>
              </a:solidFill>
            </a:endParaRPr>
          </a:p>
        </p:txBody>
      </p:sp>
      <p:sp>
        <p:nvSpPr>
          <p:cNvPr id="2055" name="Rectangle 6">
            <a:extLst>
              <a:ext uri="{FF2B5EF4-FFF2-40B4-BE49-F238E27FC236}">
                <a16:creationId xmlns:a16="http://schemas.microsoft.com/office/drawing/2014/main" id="{F3C158AE-8365-424D-A8D0-56DD880FF0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76200"/>
            <a:ext cx="9144000" cy="1219200"/>
          </a:xfrm>
          <a:prstGeom prst="rect">
            <a:avLst/>
          </a:prstGeom>
          <a:solidFill>
            <a:srgbClr val="0033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de-DE" kern="0" dirty="0">
              <a:solidFill>
                <a:sysClr val="windowText" lastClr="000000"/>
              </a:solidFill>
            </a:endParaRPr>
          </a:p>
        </p:txBody>
      </p:sp>
      <p:sp>
        <p:nvSpPr>
          <p:cNvPr id="2056" name="Text Box 7">
            <a:extLst>
              <a:ext uri="{FF2B5EF4-FFF2-40B4-BE49-F238E27FC236}">
                <a16:creationId xmlns:a16="http://schemas.microsoft.com/office/drawing/2014/main" id="{7D94DE57-373E-490C-ABD4-E32C6E4A29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439738"/>
            <a:ext cx="721383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2800" b="1" kern="0" dirty="0">
                <a:solidFill>
                  <a:srgbClr val="FFFFFF"/>
                </a:solidFill>
              </a:rPr>
              <a:t>Bedarfsplanung und Bedarfsermittlung</a:t>
            </a:r>
          </a:p>
        </p:txBody>
      </p:sp>
      <p:graphicFrame>
        <p:nvGraphicFramePr>
          <p:cNvPr id="88070" name="Object 8">
            <a:extLst>
              <a:ext uri="{FF2B5EF4-FFF2-40B4-BE49-F238E27FC236}">
                <a16:creationId xmlns:a16="http://schemas.microsoft.com/office/drawing/2014/main" id="{B1A9CD4F-3F8A-49C7-A884-53C2235425C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8153400" y="6210300"/>
          <a:ext cx="495300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7463" name="Photo Editor Photo" r:id="rId4" imgW="495369" imgH="495369" progId="">
                  <p:embed/>
                </p:oleObj>
              </mc:Choice>
              <mc:Fallback>
                <p:oleObj name="Photo Editor Photo" r:id="rId4" imgW="495369" imgH="495369" progId="">
                  <p:embed/>
                  <p:pic>
                    <p:nvPicPr>
                      <p:cNvPr id="88070" name="Object 8">
                        <a:extLst>
                          <a:ext uri="{FF2B5EF4-FFF2-40B4-BE49-F238E27FC236}">
                            <a16:creationId xmlns:a16="http://schemas.microsoft.com/office/drawing/2014/main" id="{B1A9CD4F-3F8A-49C7-A884-53C2235425C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53400" y="6210300"/>
                        <a:ext cx="495300" cy="495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 Box 7">
            <a:extLst>
              <a:ext uri="{FF2B5EF4-FFF2-40B4-BE49-F238E27FC236}">
                <a16:creationId xmlns:a16="http://schemas.microsoft.com/office/drawing/2014/main" id="{D0E3004C-F26E-48D8-89D7-AB87789264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1714500"/>
            <a:ext cx="8569325" cy="3381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600" kern="0" dirty="0">
                <a:solidFill>
                  <a:sysClr val="windowText" lastClr="000000"/>
                </a:solidFill>
              </a:rPr>
              <a:t>	</a:t>
            </a:r>
            <a:endParaRPr lang="de-DE" sz="2000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73A01F9A-6097-43A9-81BE-D0C0AA6F532D}"/>
              </a:ext>
            </a:extLst>
          </p:cNvPr>
          <p:cNvSpPr txBox="1"/>
          <p:nvPr/>
        </p:nvSpPr>
        <p:spPr>
          <a:xfrm>
            <a:off x="107505" y="1116013"/>
            <a:ext cx="8785670" cy="51668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2000" b="1" kern="0" dirty="0">
                <a:solidFill>
                  <a:sysClr val="windowText" lastClr="000000"/>
                </a:solidFill>
              </a:rPr>
              <a:t>Teilhabe und Lebensbereiche (vollständige Bedarfserhebung)</a:t>
            </a:r>
            <a:endParaRPr lang="de-DE" sz="2000" kern="0" dirty="0">
              <a:solidFill>
                <a:sysClr val="windowText" lastClr="000000"/>
              </a:solidFill>
            </a:endParaRP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de-DE" kern="0" dirty="0">
                <a:solidFill>
                  <a:sysClr val="windowText" lastClr="000000"/>
                </a:solidFill>
              </a:rPr>
              <a:t>In welchen Lebensbereichen möchte der LB sich „bewegen“?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de-DE" kern="0" dirty="0">
                <a:solidFill>
                  <a:sysClr val="windowText" lastClr="000000"/>
                </a:solidFill>
              </a:rPr>
              <a:t>In welchem Lebensbereich ist der LB nicht oder nur eingeschränkt fähig, Aufgaben/ Handlungen durchzuführen?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de-DE" kern="0" dirty="0">
                <a:solidFill>
                  <a:sysClr val="windowText" lastClr="000000"/>
                </a:solidFill>
              </a:rPr>
              <a:t>Assistenzleistungen (§ 78 II SGB IX): Geht es um Übernahme einer Tätigkeit oder Begleitung, 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de-DE" kern="0" dirty="0">
                <a:solidFill>
                  <a:sysClr val="windowText" lastClr="000000"/>
                </a:solidFill>
              </a:rPr>
              <a:t>Geht es um Befähigung (Anleitung, Übung), die eine Fachkraft erbringen muss.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de-DE" kern="0" dirty="0">
                <a:solidFill>
                  <a:sysClr val="windowText" lastClr="000000"/>
                </a:solidFill>
              </a:rPr>
              <a:t>Welche fördernden, welche hemmenden Umweltfaktoren sind gegeben? 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de-DE" kern="0" dirty="0">
                <a:solidFill>
                  <a:sysClr val="windowText" lastClr="000000"/>
                </a:solidFill>
              </a:rPr>
              <a:t>In welchen Lebensbereichen wirken Barrieren, so dass eine Teilhabe nicht möglich ist?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de-DE" dirty="0">
              <a:solidFill>
                <a:srgbClr val="00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dirty="0">
                <a:solidFill>
                  <a:srgbClr val="000000"/>
                </a:solidFill>
              </a:rPr>
              <a:t>Eine Umwelt mit </a:t>
            </a:r>
            <a:r>
              <a:rPr lang="de-DE" b="1" dirty="0">
                <a:solidFill>
                  <a:srgbClr val="000000"/>
                </a:solidFill>
              </a:rPr>
              <a:t>Barrieren </a:t>
            </a:r>
            <a:r>
              <a:rPr lang="de-DE" dirty="0">
                <a:solidFill>
                  <a:srgbClr val="000000"/>
                </a:solidFill>
              </a:rPr>
              <a:t>oder </a:t>
            </a:r>
            <a:r>
              <a:rPr lang="de-DE" b="1" dirty="0">
                <a:solidFill>
                  <a:srgbClr val="000000"/>
                </a:solidFill>
              </a:rPr>
              <a:t>ohne Förderfaktoren </a:t>
            </a:r>
            <a:r>
              <a:rPr lang="de-DE" dirty="0">
                <a:solidFill>
                  <a:srgbClr val="000000"/>
                </a:solidFill>
              </a:rPr>
              <a:t>wird die Leistung eines Menschen einschränken.</a:t>
            </a:r>
            <a:endParaRPr lang="de-DE" kern="0" dirty="0">
              <a:solidFill>
                <a:sysClr val="windowText" lastClr="000000"/>
              </a:solidFill>
            </a:endParaRPr>
          </a:p>
        </p:txBody>
      </p:sp>
      <p:sp>
        <p:nvSpPr>
          <p:cNvPr id="88073" name="Foliennummernplatzhalter 2">
            <a:extLst>
              <a:ext uri="{FF2B5EF4-FFF2-40B4-BE49-F238E27FC236}">
                <a16:creationId xmlns:a16="http://schemas.microsoft.com/office/drawing/2014/main" id="{7BF57D81-B2CD-493E-AE87-7743A4F62F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00138B3-C307-4AC9-85A5-F4B73A4144E7}" type="slidenum">
              <a:rPr lang="en-US" altLang="de-DE" sz="1400" smtClean="0">
                <a:solidFill>
                  <a:srgbClr val="000000"/>
                </a:solidFill>
              </a:rPr>
              <a:pPr>
                <a:spcBef>
                  <a:spcPct val="0"/>
                </a:spcBef>
                <a:buFontTx/>
                <a:buNone/>
              </a:pPr>
              <a:t>29</a:t>
            </a:fld>
            <a:endParaRPr lang="en-US" altLang="de-DE" sz="1400">
              <a:solidFill>
                <a:srgbClr val="000000"/>
              </a:solidFill>
            </a:endParaRPr>
          </a:p>
        </p:txBody>
      </p:sp>
      <p:sp>
        <p:nvSpPr>
          <p:cNvPr id="88074" name="Fußzeilenplatzhalter 3">
            <a:extLst>
              <a:ext uri="{FF2B5EF4-FFF2-40B4-BE49-F238E27FC236}">
                <a16:creationId xmlns:a16="http://schemas.microsoft.com/office/drawing/2014/main" id="{929663D3-20B6-404B-BE5E-B0F2FA99F8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1400">
                <a:solidFill>
                  <a:srgbClr val="000000"/>
                </a:solidFill>
              </a:rPr>
              <a:t>- Hohage, May &amp; Partner -</a:t>
            </a:r>
            <a:endParaRPr lang="en-US" altLang="de-DE" sz="1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5689582"/>
      </p:ext>
    </p:extLst>
  </p:cSld>
  <p:clrMapOvr>
    <a:masterClrMapping/>
  </p:clrMapOvr>
  <p:transition>
    <p:zoom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Line 2">
            <a:extLst>
              <a:ext uri="{FF2B5EF4-FFF2-40B4-BE49-F238E27FC236}">
                <a16:creationId xmlns:a16="http://schemas.microsoft.com/office/drawing/2014/main" id="{BBC88E77-361E-453C-A83A-6C8E1DACB93B}"/>
              </a:ext>
            </a:extLst>
          </p:cNvPr>
          <p:cNvSpPr>
            <a:spLocks noChangeShapeType="1"/>
          </p:cNvSpPr>
          <p:nvPr/>
        </p:nvSpPr>
        <p:spPr bwMode="auto">
          <a:xfrm>
            <a:off x="304800" y="6096000"/>
            <a:ext cx="853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de-DE" sz="1800" kern="0" dirty="0">
              <a:solidFill>
                <a:sysClr val="windowText" lastClr="000000"/>
              </a:solidFill>
            </a:endParaRPr>
          </a:p>
        </p:txBody>
      </p:sp>
      <p:sp>
        <p:nvSpPr>
          <p:cNvPr id="2052" name="Rectangle 3">
            <a:extLst>
              <a:ext uri="{FF2B5EF4-FFF2-40B4-BE49-F238E27FC236}">
                <a16:creationId xmlns:a16="http://schemas.microsoft.com/office/drawing/2014/main" id="{B9B35871-254A-4564-8D4A-61EB74A805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 kern="0" dirty="0">
              <a:solidFill>
                <a:sysClr val="windowText" lastClr="000000"/>
              </a:solidFill>
            </a:endParaRPr>
          </a:p>
        </p:txBody>
      </p:sp>
      <p:sp>
        <p:nvSpPr>
          <p:cNvPr id="2055" name="Rectangle 6">
            <a:extLst>
              <a:ext uri="{FF2B5EF4-FFF2-40B4-BE49-F238E27FC236}">
                <a16:creationId xmlns:a16="http://schemas.microsoft.com/office/drawing/2014/main" id="{843ED784-5761-408F-8E1F-652C2A07F1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76200"/>
            <a:ext cx="9144000" cy="1219200"/>
          </a:xfrm>
          <a:prstGeom prst="rect">
            <a:avLst/>
          </a:prstGeom>
          <a:solidFill>
            <a:srgbClr val="0033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de-DE" sz="1800" kern="0" dirty="0">
              <a:solidFill>
                <a:sysClr val="windowText" lastClr="000000"/>
              </a:solidFill>
            </a:endParaRPr>
          </a:p>
        </p:txBody>
      </p:sp>
      <p:sp>
        <p:nvSpPr>
          <p:cNvPr id="2056" name="Text Box 7">
            <a:extLst>
              <a:ext uri="{FF2B5EF4-FFF2-40B4-BE49-F238E27FC236}">
                <a16:creationId xmlns:a16="http://schemas.microsoft.com/office/drawing/2014/main" id="{E1950C9D-41DE-435C-8D14-338984845E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439738"/>
            <a:ext cx="415448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2800" b="1" kern="0" dirty="0">
                <a:solidFill>
                  <a:srgbClr val="FFFFFF"/>
                </a:solidFill>
              </a:rPr>
              <a:t>Bundesteilhabegesetz</a:t>
            </a:r>
          </a:p>
        </p:txBody>
      </p:sp>
      <p:graphicFrame>
        <p:nvGraphicFramePr>
          <p:cNvPr id="93190" name="Object 8">
            <a:extLst>
              <a:ext uri="{FF2B5EF4-FFF2-40B4-BE49-F238E27FC236}">
                <a16:creationId xmlns:a16="http://schemas.microsoft.com/office/drawing/2014/main" id="{B0184325-0974-41B7-953C-923C8FBF05A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8172450" y="6199188"/>
          <a:ext cx="495300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9" name="Photo Editor Photo" r:id="rId4" imgW="495369" imgH="495369" progId="">
                  <p:embed/>
                </p:oleObj>
              </mc:Choice>
              <mc:Fallback>
                <p:oleObj name="Photo Editor Photo" r:id="rId4" imgW="495369" imgH="495369" progId="">
                  <p:embed/>
                  <p:pic>
                    <p:nvPicPr>
                      <p:cNvPr id="93190" name="Object 8">
                        <a:extLst>
                          <a:ext uri="{FF2B5EF4-FFF2-40B4-BE49-F238E27FC236}">
                            <a16:creationId xmlns:a16="http://schemas.microsoft.com/office/drawing/2014/main" id="{B0184325-0974-41B7-953C-923C8FBF05A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72450" y="6199188"/>
                        <a:ext cx="495300" cy="495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feld 1">
            <a:extLst>
              <a:ext uri="{FF2B5EF4-FFF2-40B4-BE49-F238E27FC236}">
                <a16:creationId xmlns:a16="http://schemas.microsoft.com/office/drawing/2014/main" id="{46441AF1-EAA7-4BD0-9BDC-14179FB45668}"/>
              </a:ext>
            </a:extLst>
          </p:cNvPr>
          <p:cNvSpPr txBox="1"/>
          <p:nvPr/>
        </p:nvSpPr>
        <p:spPr>
          <a:xfrm>
            <a:off x="4516438" y="2852738"/>
            <a:ext cx="184150" cy="5238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 sz="28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93192" name="Foliennummernplatzhalter 2">
            <a:extLst>
              <a:ext uri="{FF2B5EF4-FFF2-40B4-BE49-F238E27FC236}">
                <a16:creationId xmlns:a16="http://schemas.microsoft.com/office/drawing/2014/main" id="{2DD87681-BBC8-4471-98C2-F81E6B91EC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38125" y="6199188"/>
            <a:ext cx="1905000" cy="457200"/>
          </a:xfrm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de-DE" sz="1800" dirty="0">
                <a:solidFill>
                  <a:srgbClr val="FFFFFF"/>
                </a:solidFill>
              </a:rPr>
              <a:t>77777777777777777</a:t>
            </a:r>
          </a:p>
        </p:txBody>
      </p:sp>
      <p:sp>
        <p:nvSpPr>
          <p:cNvPr id="93193" name="Fußzeilenplatzhalter 3">
            <a:extLst>
              <a:ext uri="{FF2B5EF4-FFF2-40B4-BE49-F238E27FC236}">
                <a16:creationId xmlns:a16="http://schemas.microsoft.com/office/drawing/2014/main" id="{661CF59B-EBAD-47FA-8F3D-F25B07EE88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71800" y="6181190"/>
            <a:ext cx="2895600" cy="457200"/>
          </a:xfrm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de-DE" altLang="de-DE" sz="14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Hohage, May &amp; Partner </a:t>
            </a:r>
            <a:endParaRPr lang="de-DE" altLang="de-DE" sz="1400" dirty="0">
              <a:solidFill>
                <a:srgbClr val="000000"/>
              </a:solidFill>
            </a:endParaRPr>
          </a:p>
          <a:p>
            <a:r>
              <a:rPr lang="de-DE" altLang="de-DE" sz="1400" dirty="0">
                <a:solidFill>
                  <a:srgbClr val="000000"/>
                </a:solidFill>
              </a:rPr>
              <a:t>  </a:t>
            </a:r>
            <a:endParaRPr lang="en-US" altLang="de-DE" sz="1400" dirty="0">
              <a:solidFill>
                <a:srgbClr val="000000"/>
              </a:solidFill>
            </a:endParaRPr>
          </a:p>
        </p:txBody>
      </p:sp>
      <p:sp>
        <p:nvSpPr>
          <p:cNvPr id="93194" name="Textfeld 5">
            <a:extLst>
              <a:ext uri="{FF2B5EF4-FFF2-40B4-BE49-F238E27FC236}">
                <a16:creationId xmlns:a16="http://schemas.microsoft.com/office/drawing/2014/main" id="{CE97F3AC-157E-4ED2-B1F2-842BB3BF9E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540" y="1197273"/>
            <a:ext cx="184731" cy="46166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de-DE" altLang="de-DE" b="1" dirty="0">
              <a:solidFill>
                <a:srgbClr val="0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3195" name="Textfeld 6">
            <a:extLst>
              <a:ext uri="{FF2B5EF4-FFF2-40B4-BE49-F238E27FC236}">
                <a16:creationId xmlns:a16="http://schemas.microsoft.com/office/drawing/2014/main" id="{DC2B7870-94E1-4755-880F-1A6C7589B7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221" y="1039605"/>
            <a:ext cx="8928100" cy="4893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de-DE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Mit dem Bundesteilhabegesetz soll Menschen mit Behinderungen eine möglichst </a:t>
            </a:r>
            <a:r>
              <a:rPr lang="de-DE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volle, wirksame und gleichberechtigte Teilhabe </a:t>
            </a:r>
            <a:r>
              <a:rPr lang="de-DE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 allen Lebensbereichen ermöglicht werden,</a:t>
            </a:r>
          </a:p>
          <a:p>
            <a:endParaRPr lang="de-DE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de-DE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und</a:t>
            </a:r>
          </a:p>
          <a:p>
            <a:endParaRPr lang="de-DE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de-DE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die dazu erforderlichen </a:t>
            </a:r>
            <a:r>
              <a:rPr lang="de-DE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Hilfen</a:t>
            </a:r>
            <a:r>
              <a:rPr lang="de-DE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ganzheitlich und </a:t>
            </a:r>
            <a:r>
              <a:rPr lang="de-DE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personenzentriert </a:t>
            </a:r>
            <a:r>
              <a:rPr lang="de-DE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ermittelt werden. </a:t>
            </a:r>
          </a:p>
          <a:p>
            <a:endParaRPr lang="de-DE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de-DE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Ziel:</a:t>
            </a:r>
          </a:p>
          <a:p>
            <a:r>
              <a:rPr lang="de-DE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Menschen mit Behinderungen stärker eine ihren </a:t>
            </a:r>
            <a:r>
              <a:rPr lang="de-DE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individuellen und persönlichen </a:t>
            </a:r>
            <a:r>
              <a:rPr lang="de-DE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Wünschen entsprechende Lebensgestaltung zu ermöglichen</a:t>
            </a:r>
            <a:r>
              <a:rPr lang="de-DE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20684023"/>
      </p:ext>
    </p:extLst>
  </p:cSld>
  <p:clrMapOvr>
    <a:masterClrMapping/>
  </p:clrMapOvr>
  <p:transition>
    <p:zoom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Line 2">
            <a:extLst>
              <a:ext uri="{FF2B5EF4-FFF2-40B4-BE49-F238E27FC236}">
                <a16:creationId xmlns:a16="http://schemas.microsoft.com/office/drawing/2014/main" id="{945770DB-2F89-4237-BD71-86BEBDF1EE1E}"/>
              </a:ext>
            </a:extLst>
          </p:cNvPr>
          <p:cNvSpPr>
            <a:spLocks noChangeShapeType="1"/>
          </p:cNvSpPr>
          <p:nvPr/>
        </p:nvSpPr>
        <p:spPr bwMode="auto">
          <a:xfrm>
            <a:off x="304800" y="6096000"/>
            <a:ext cx="853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de-DE" kern="0" dirty="0">
              <a:solidFill>
                <a:sysClr val="windowText" lastClr="000000"/>
              </a:solidFill>
            </a:endParaRPr>
          </a:p>
        </p:txBody>
      </p:sp>
      <p:sp>
        <p:nvSpPr>
          <p:cNvPr id="2052" name="Rectangle 3">
            <a:extLst>
              <a:ext uri="{FF2B5EF4-FFF2-40B4-BE49-F238E27FC236}">
                <a16:creationId xmlns:a16="http://schemas.microsoft.com/office/drawing/2014/main" id="{ED6EE24D-DA95-403D-93A3-D4A688711E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 kern="0" dirty="0">
              <a:solidFill>
                <a:sysClr val="windowText" lastClr="000000"/>
              </a:solidFill>
            </a:endParaRPr>
          </a:p>
        </p:txBody>
      </p:sp>
      <p:sp>
        <p:nvSpPr>
          <p:cNvPr id="2055" name="Rectangle 6">
            <a:extLst>
              <a:ext uri="{FF2B5EF4-FFF2-40B4-BE49-F238E27FC236}">
                <a16:creationId xmlns:a16="http://schemas.microsoft.com/office/drawing/2014/main" id="{F3C158AE-8365-424D-A8D0-56DD880FF0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76200"/>
            <a:ext cx="9144000" cy="1219200"/>
          </a:xfrm>
          <a:prstGeom prst="rect">
            <a:avLst/>
          </a:prstGeom>
          <a:solidFill>
            <a:srgbClr val="0033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de-DE" kern="0" dirty="0">
              <a:solidFill>
                <a:sysClr val="windowText" lastClr="000000"/>
              </a:solidFill>
            </a:endParaRPr>
          </a:p>
        </p:txBody>
      </p:sp>
      <p:sp>
        <p:nvSpPr>
          <p:cNvPr id="2056" name="Text Box 7">
            <a:extLst>
              <a:ext uri="{FF2B5EF4-FFF2-40B4-BE49-F238E27FC236}">
                <a16:creationId xmlns:a16="http://schemas.microsoft.com/office/drawing/2014/main" id="{7D94DE57-373E-490C-ABD4-E32C6E4A29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439738"/>
            <a:ext cx="666400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2800" b="1" kern="0">
                <a:solidFill>
                  <a:srgbClr val="FFFFFF"/>
                </a:solidFill>
              </a:rPr>
              <a:t>Bedarfsermittlungsinstrument NRW</a:t>
            </a:r>
            <a:endParaRPr lang="de-DE" sz="2800" b="1" kern="0" dirty="0">
              <a:solidFill>
                <a:srgbClr val="FFFFFF"/>
              </a:solidFill>
            </a:endParaRPr>
          </a:p>
        </p:txBody>
      </p:sp>
      <p:graphicFrame>
        <p:nvGraphicFramePr>
          <p:cNvPr id="88070" name="Object 8">
            <a:extLst>
              <a:ext uri="{FF2B5EF4-FFF2-40B4-BE49-F238E27FC236}">
                <a16:creationId xmlns:a16="http://schemas.microsoft.com/office/drawing/2014/main" id="{B1A9CD4F-3F8A-49C7-A884-53C2235425C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8153400" y="6210300"/>
          <a:ext cx="495300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8489" name="Photo Editor Photo" r:id="rId4" imgW="495369" imgH="495369" progId="">
                  <p:embed/>
                </p:oleObj>
              </mc:Choice>
              <mc:Fallback>
                <p:oleObj name="Photo Editor Photo" r:id="rId4" imgW="495369" imgH="495369" progId="">
                  <p:embed/>
                  <p:pic>
                    <p:nvPicPr>
                      <p:cNvPr id="88070" name="Object 8">
                        <a:extLst>
                          <a:ext uri="{FF2B5EF4-FFF2-40B4-BE49-F238E27FC236}">
                            <a16:creationId xmlns:a16="http://schemas.microsoft.com/office/drawing/2014/main" id="{B1A9CD4F-3F8A-49C7-A884-53C2235425C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53400" y="6210300"/>
                        <a:ext cx="495300" cy="495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 Box 7">
            <a:extLst>
              <a:ext uri="{FF2B5EF4-FFF2-40B4-BE49-F238E27FC236}">
                <a16:creationId xmlns:a16="http://schemas.microsoft.com/office/drawing/2014/main" id="{D0E3004C-F26E-48D8-89D7-AB87789264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1714500"/>
            <a:ext cx="8569325" cy="3381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600" kern="0" dirty="0">
                <a:solidFill>
                  <a:sysClr val="windowText" lastClr="000000"/>
                </a:solidFill>
              </a:rPr>
              <a:t>	</a:t>
            </a:r>
            <a:endParaRPr lang="de-DE" sz="2000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73A01F9A-6097-43A9-81BE-D0C0AA6F532D}"/>
              </a:ext>
            </a:extLst>
          </p:cNvPr>
          <p:cNvSpPr txBox="1"/>
          <p:nvPr/>
        </p:nvSpPr>
        <p:spPr>
          <a:xfrm>
            <a:off x="107949" y="1143001"/>
            <a:ext cx="8785225" cy="50167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2000" kern="0" dirty="0">
                <a:solidFill>
                  <a:sysClr val="windowText" lastClr="000000"/>
                </a:solidFill>
              </a:rPr>
              <a:t>Stammdatenerfassung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de-DE" sz="2000" kern="0" dirty="0">
              <a:solidFill>
                <a:sysClr val="windowText" lastClr="00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2000" kern="0" dirty="0">
                <a:solidFill>
                  <a:sysClr val="windowText" lastClr="000000"/>
                </a:solidFill>
              </a:rPr>
              <a:t>Erfassung Daten bisheriger Leistungen, auch anderer Leistungsträger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de-DE" sz="2000" kern="0" dirty="0">
              <a:solidFill>
                <a:sysClr val="windowText" lastClr="00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2000" b="1" kern="0" dirty="0">
                <a:solidFill>
                  <a:sysClr val="windowText" lastClr="000000"/>
                </a:solidFill>
              </a:rPr>
              <a:t>Erfassung</a:t>
            </a:r>
            <a:r>
              <a:rPr lang="de-DE" sz="2000" kern="0" dirty="0">
                <a:solidFill>
                  <a:sysClr val="windowText" lastClr="000000"/>
                </a:solidFill>
              </a:rPr>
              <a:t>/</a:t>
            </a:r>
            <a:r>
              <a:rPr lang="de-DE" sz="2000" b="1" kern="0" dirty="0">
                <a:solidFill>
                  <a:sysClr val="windowText" lastClr="000000"/>
                </a:solidFill>
              </a:rPr>
              <a:t>Darstellung Wünsche des Leistungsberechtigten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de-DE" sz="2000" kern="0" dirty="0">
              <a:solidFill>
                <a:sysClr val="windowText" lastClr="00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2000" kern="0" dirty="0">
                <a:solidFill>
                  <a:sysClr val="windowText" lastClr="000000"/>
                </a:solidFill>
              </a:rPr>
              <a:t>Erfassung/Beschreibung Ist-Situation zu den 9 Lebensbereichen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de-DE" sz="2000" kern="0" dirty="0">
              <a:solidFill>
                <a:sysClr val="windowText" lastClr="00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2000" kern="0" dirty="0">
                <a:solidFill>
                  <a:sysClr val="windowText" lastClr="000000"/>
                </a:solidFill>
              </a:rPr>
              <a:t>Gemeinsame Hilfeplanung; Ziele und Maßnahmen werden </a:t>
            </a:r>
            <a:r>
              <a:rPr lang="de-DE" sz="2000" b="1" kern="0" dirty="0">
                <a:solidFill>
                  <a:sysClr val="windowText" lastClr="000000"/>
                </a:solidFill>
              </a:rPr>
              <a:t>gemeinsam erarbeitet </a:t>
            </a:r>
            <a:r>
              <a:rPr lang="de-DE" sz="2000" kern="0" dirty="0">
                <a:solidFill>
                  <a:sysClr val="windowText" lastClr="000000"/>
                </a:solidFill>
              </a:rPr>
              <a:t>und festgehalten, umfassende Bedarfsermittlung aller Lebensbereiche (Kernstück)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de-DE" sz="2000" kern="0" dirty="0">
              <a:solidFill>
                <a:sysClr val="windowText" lastClr="00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2000" b="1" kern="0" dirty="0">
                <a:solidFill>
                  <a:sysClr val="windowText" lastClr="000000"/>
                </a:solidFill>
              </a:rPr>
              <a:t>Wirkungskontrolle</a:t>
            </a:r>
            <a:r>
              <a:rPr lang="de-DE" sz="2000" kern="0" dirty="0">
                <a:solidFill>
                  <a:sysClr val="windowText" lastClr="000000"/>
                </a:solidFill>
              </a:rPr>
              <a:t> (</a:t>
            </a:r>
            <a:r>
              <a:rPr lang="de-DE" sz="2000" b="1" kern="0" dirty="0">
                <a:solidFill>
                  <a:sysClr val="windowText" lastClr="000000"/>
                </a:solidFill>
              </a:rPr>
              <a:t>konkrete Ziele</a:t>
            </a:r>
            <a:r>
              <a:rPr lang="de-DE" sz="2000" kern="0" dirty="0">
                <a:solidFill>
                  <a:sysClr val="windowText" lastClr="000000"/>
                </a:solidFill>
              </a:rPr>
              <a:t>; Einbeziehung Berichte Leistungsanbieter)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2000" kern="0" dirty="0">
                <a:solidFill>
                  <a:sysClr val="windowText" lastClr="000000"/>
                </a:solidFill>
              </a:rPr>
              <a:t>Umfang der Hilfe wird in Gesamtschau auf Basis der Ziele, Bedarfe und Maßnahmenplanung festgesetzt.</a:t>
            </a:r>
          </a:p>
        </p:txBody>
      </p:sp>
      <p:sp>
        <p:nvSpPr>
          <p:cNvPr id="88073" name="Foliennummernplatzhalter 2">
            <a:extLst>
              <a:ext uri="{FF2B5EF4-FFF2-40B4-BE49-F238E27FC236}">
                <a16:creationId xmlns:a16="http://schemas.microsoft.com/office/drawing/2014/main" id="{7BF57D81-B2CD-493E-AE87-7743A4F62F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00138B3-C307-4AC9-85A5-F4B73A4144E7}" type="slidenum">
              <a:rPr lang="en-US" altLang="de-DE" sz="1400" smtClean="0">
                <a:solidFill>
                  <a:srgbClr val="000000"/>
                </a:solidFill>
              </a:rPr>
              <a:pPr>
                <a:spcBef>
                  <a:spcPct val="0"/>
                </a:spcBef>
                <a:buFontTx/>
                <a:buNone/>
              </a:pPr>
              <a:t>30</a:t>
            </a:fld>
            <a:endParaRPr lang="en-US" altLang="de-DE" sz="1400" dirty="0">
              <a:solidFill>
                <a:srgbClr val="000000"/>
              </a:solidFill>
            </a:endParaRPr>
          </a:p>
        </p:txBody>
      </p:sp>
      <p:sp>
        <p:nvSpPr>
          <p:cNvPr id="88074" name="Fußzeilenplatzhalter 3">
            <a:extLst>
              <a:ext uri="{FF2B5EF4-FFF2-40B4-BE49-F238E27FC236}">
                <a16:creationId xmlns:a16="http://schemas.microsoft.com/office/drawing/2014/main" id="{929663D3-20B6-404B-BE5E-B0F2FA99F8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1400">
                <a:solidFill>
                  <a:srgbClr val="000000"/>
                </a:solidFill>
              </a:rPr>
              <a:t>- Hohage, May &amp; Partner -</a:t>
            </a:r>
            <a:endParaRPr lang="en-US" altLang="de-DE" sz="1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537680"/>
      </p:ext>
    </p:extLst>
  </p:cSld>
  <p:clrMapOvr>
    <a:masterClrMapping/>
  </p:clrMapOvr>
  <p:transition>
    <p:zoom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Line 2"/>
          <p:cNvSpPr>
            <a:spLocks noChangeShapeType="1"/>
          </p:cNvSpPr>
          <p:nvPr/>
        </p:nvSpPr>
        <p:spPr bwMode="auto">
          <a:xfrm>
            <a:off x="304800" y="6096000"/>
            <a:ext cx="853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052" name="Rectangle 3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055" name="Rectangle 6"/>
          <p:cNvSpPr>
            <a:spLocks noChangeArrowheads="1"/>
          </p:cNvSpPr>
          <p:nvPr/>
        </p:nvSpPr>
        <p:spPr bwMode="auto">
          <a:xfrm>
            <a:off x="0" y="-76200"/>
            <a:ext cx="9144000" cy="1219200"/>
          </a:xfrm>
          <a:prstGeom prst="rect">
            <a:avLst/>
          </a:prstGeom>
          <a:solidFill>
            <a:srgbClr val="0033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056" name="Text Box 7"/>
          <p:cNvSpPr txBox="1">
            <a:spLocks noChangeArrowheads="1"/>
          </p:cNvSpPr>
          <p:nvPr/>
        </p:nvSpPr>
        <p:spPr bwMode="auto">
          <a:xfrm>
            <a:off x="228600" y="439738"/>
            <a:ext cx="721383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8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Bedarfsplanung und Bedarfsermittlung</a:t>
            </a:r>
          </a:p>
        </p:txBody>
      </p:sp>
      <p:graphicFrame>
        <p:nvGraphicFramePr>
          <p:cNvPr id="2050" name="Object 8"/>
          <p:cNvGraphicFramePr>
            <a:graphicFrameLocks noChangeAspect="1"/>
          </p:cNvGraphicFramePr>
          <p:nvPr/>
        </p:nvGraphicFramePr>
        <p:xfrm>
          <a:off x="8153400" y="6210300"/>
          <a:ext cx="495300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1082" name="Photo Editor Photo" r:id="rId3" imgW="495369" imgH="495369" progId="">
                  <p:embed/>
                </p:oleObj>
              </mc:Choice>
              <mc:Fallback>
                <p:oleObj name="Photo Editor Photo" r:id="rId3" imgW="495369" imgH="495369" progId="">
                  <p:embed/>
                  <p:pic>
                    <p:nvPicPr>
                      <p:cNvPr id="205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53400" y="6210300"/>
                        <a:ext cx="495300" cy="495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23850" y="1714488"/>
            <a:ext cx="8569325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marR="0" lvl="0" indent="-4572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	</a:t>
            </a:r>
            <a:endParaRPr kumimoji="0" lang="de-DE" sz="20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" name="Rechteck 1"/>
          <p:cNvSpPr/>
          <p:nvPr/>
        </p:nvSpPr>
        <p:spPr>
          <a:xfrm>
            <a:off x="107504" y="1295399"/>
            <a:ext cx="8352929" cy="34778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/>
          <a:p>
            <a:r>
              <a:rPr lang="de-DE" dirty="0"/>
              <a:t>Unter Anwendung dieser Grundsätze hat die </a:t>
            </a:r>
            <a:r>
              <a:rPr lang="de-DE" b="1" dirty="0"/>
              <a:t>individuelle Bedarfsermittlung </a:t>
            </a:r>
            <a:r>
              <a:rPr lang="de-DE" dirty="0"/>
              <a:t>zu erfolgen (§ 118 SGB IX). </a:t>
            </a:r>
          </a:p>
          <a:p>
            <a:endParaRPr lang="de-DE" dirty="0"/>
          </a:p>
          <a:p>
            <a:r>
              <a:rPr lang="de-DE" dirty="0"/>
              <a:t>Im Gesamtplan müssen vor allem die </a:t>
            </a:r>
            <a:r>
              <a:rPr lang="de-DE" b="1" dirty="0"/>
              <a:t>Wünsche des Leistungsberechtigten </a:t>
            </a:r>
            <a:r>
              <a:rPr lang="de-DE" dirty="0"/>
              <a:t>zu Ziel und Art der Leistungen zwingend dokumentiert werden (vgl. § 117 Abs. 1 Nr. 2 SGB IX). </a:t>
            </a:r>
          </a:p>
          <a:p>
            <a:endParaRPr lang="de-DE" dirty="0"/>
          </a:p>
          <a:p>
            <a:endParaRPr lang="de-DE" dirty="0"/>
          </a:p>
          <a:p>
            <a:r>
              <a:rPr lang="de-DE" dirty="0"/>
              <a:t>Dies zeigt, dass diesen Wünschen künftig </a:t>
            </a:r>
            <a:r>
              <a:rPr lang="de-DE" b="1" dirty="0"/>
              <a:t>besondere Bedeutung </a:t>
            </a:r>
            <a:r>
              <a:rPr lang="de-DE" dirty="0"/>
              <a:t>zukommen soll. </a:t>
            </a:r>
          </a:p>
        </p:txBody>
      </p:sp>
      <p:sp>
        <p:nvSpPr>
          <p:cNvPr id="10" name="Fußzeilenplatzhalter 1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/>
          <a:p>
            <a:r>
              <a:rPr lang="de-DE" dirty="0"/>
              <a:t>- Hohage, May &amp; Partner -</a:t>
            </a:r>
            <a:endParaRPr lang="en-US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9F14D15-AB32-47BB-B494-CA7180B1DB5C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407405"/>
      </p:ext>
    </p:extLst>
  </p:cSld>
  <p:clrMapOvr>
    <a:masterClrMapping/>
  </p:clrMapOvr>
  <p:transition>
    <p:zoom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Line 2"/>
          <p:cNvSpPr>
            <a:spLocks noChangeShapeType="1"/>
          </p:cNvSpPr>
          <p:nvPr/>
        </p:nvSpPr>
        <p:spPr bwMode="auto">
          <a:xfrm>
            <a:off x="304800" y="6096000"/>
            <a:ext cx="853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2052" name="Rectangle 3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en-US" sz="1400" dirty="0">
              <a:solidFill>
                <a:srgbClr val="000000"/>
              </a:solidFill>
            </a:endParaRPr>
          </a:p>
        </p:txBody>
      </p:sp>
      <p:sp>
        <p:nvSpPr>
          <p:cNvPr id="2054" name="Text Box 5"/>
          <p:cNvSpPr txBox="1">
            <a:spLocks noChangeArrowheads="1"/>
          </p:cNvSpPr>
          <p:nvPr/>
        </p:nvSpPr>
        <p:spPr bwMode="auto">
          <a:xfrm>
            <a:off x="179388" y="1322405"/>
            <a:ext cx="858043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eaLnBrk="0" hangingPunct="0"/>
            <a:r>
              <a:rPr lang="de-DE" sz="2400" b="1" dirty="0"/>
              <a:t>Kriterien bei der Bedarfsermittlung§ 117 Abs. 1 Nr. 3 :</a:t>
            </a:r>
          </a:p>
        </p:txBody>
      </p:sp>
      <p:sp>
        <p:nvSpPr>
          <p:cNvPr id="2055" name="Rectangle 6"/>
          <p:cNvSpPr>
            <a:spLocks noChangeArrowheads="1"/>
          </p:cNvSpPr>
          <p:nvPr/>
        </p:nvSpPr>
        <p:spPr bwMode="auto">
          <a:xfrm>
            <a:off x="0" y="-76200"/>
            <a:ext cx="9144000" cy="1219200"/>
          </a:xfrm>
          <a:prstGeom prst="rect">
            <a:avLst/>
          </a:prstGeom>
          <a:solidFill>
            <a:srgbClr val="0033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2056" name="Text Box 7"/>
          <p:cNvSpPr txBox="1">
            <a:spLocks noChangeArrowheads="1"/>
          </p:cNvSpPr>
          <p:nvPr/>
        </p:nvSpPr>
        <p:spPr bwMode="auto">
          <a:xfrm>
            <a:off x="228600" y="439738"/>
            <a:ext cx="721383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800" b="1" dirty="0">
                <a:solidFill>
                  <a:srgbClr val="FFFFFF"/>
                </a:solidFill>
              </a:rPr>
              <a:t>Bedarfsplanung und Bedarfsermittlung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23850" y="1714488"/>
            <a:ext cx="8569325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/>
            <a:r>
              <a:rPr lang="de-DE" sz="1600">
                <a:solidFill>
                  <a:srgbClr val="000000"/>
                </a:solidFill>
              </a:rPr>
              <a:t>	</a:t>
            </a:r>
            <a:endParaRPr lang="de-DE" sz="2000" dirty="0">
              <a:solidFill>
                <a:srgbClr val="000000"/>
              </a:solidFill>
            </a:endParaRP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>
                <a:solidFill>
                  <a:srgbClr val="000000"/>
                </a:solidFill>
              </a:rPr>
              <a:t>Hohage, May &amp; Partner </a:t>
            </a: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9F14D15-AB32-47BB-B494-CA7180B1DB5C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5C7E94D0-2582-4F5B-8CD1-3CAC81046D2C}"/>
              </a:ext>
            </a:extLst>
          </p:cNvPr>
          <p:cNvSpPr txBox="1"/>
          <p:nvPr/>
        </p:nvSpPr>
        <p:spPr>
          <a:xfrm>
            <a:off x="0" y="1930567"/>
            <a:ext cx="7731604" cy="443198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b="1" dirty="0"/>
              <a:t>Transparent</a:t>
            </a:r>
            <a:r>
              <a:rPr lang="de-DE" sz="2000" dirty="0"/>
              <a:t> (deutlich, durchschaubar, nachvollziehbar),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b="1" dirty="0"/>
              <a:t>Trägerübergreifend</a:t>
            </a:r>
            <a:r>
              <a:rPr lang="de-DE" sz="2000" dirty="0"/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b="1" dirty="0"/>
              <a:t>Interdisziplinär</a:t>
            </a:r>
            <a:r>
              <a:rPr lang="de-DE" sz="2000" dirty="0"/>
              <a:t> (Nutzung Methoden versch. Fachrichtungen),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b="1" dirty="0"/>
              <a:t>Konsensorientiert</a:t>
            </a:r>
            <a:r>
              <a:rPr lang="de-DE" sz="2000" dirty="0"/>
              <a:t> (Entscheidungen werden ohne </a:t>
            </a:r>
          </a:p>
          <a:p>
            <a:r>
              <a:rPr lang="de-DE" sz="2000" dirty="0"/>
              <a:t>    Gegenstimme getroffen)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b="1" dirty="0"/>
              <a:t>Individuel</a:t>
            </a:r>
            <a:r>
              <a:rPr lang="de-DE" sz="2000" dirty="0"/>
              <a:t>l (je nach persönlicher Eigenart [verschieden])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b="1" dirty="0"/>
              <a:t>Lebensweltbezogen </a:t>
            </a:r>
            <a:r>
              <a:rPr lang="de-DE" sz="2000" dirty="0"/>
              <a:t>(Beziehung des Individuums zu seinem  </a:t>
            </a:r>
          </a:p>
          <a:p>
            <a:r>
              <a:rPr lang="de-DE" sz="2000" dirty="0"/>
              <a:t>    individuellen  Lebensumfeld)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de-DE" sz="2000" b="1" dirty="0">
                <a:solidFill>
                  <a:srgbClr val="000000"/>
                </a:solidFill>
              </a:rPr>
              <a:t>Sozialraumorientiert</a:t>
            </a:r>
            <a:r>
              <a:rPr lang="de-DE" sz="2000" dirty="0">
                <a:solidFill>
                  <a:srgbClr val="000000"/>
                </a:solidFill>
              </a:rPr>
              <a:t> (Lebenswelten gestalten und </a:t>
            </a:r>
          </a:p>
          <a:p>
            <a:pPr lvl="0"/>
            <a:r>
              <a:rPr lang="de-DE" sz="2000" dirty="0">
                <a:solidFill>
                  <a:srgbClr val="000000"/>
                </a:solidFill>
              </a:rPr>
              <a:t>    Verhältnisse schaffen, die es Menschen ermöglichen, besser in </a:t>
            </a:r>
          </a:p>
          <a:p>
            <a:pPr lvl="0"/>
            <a:r>
              <a:rPr lang="de-DE" sz="2000" dirty="0">
                <a:solidFill>
                  <a:srgbClr val="000000"/>
                </a:solidFill>
              </a:rPr>
              <a:t>    schwierigen Lebenslagen zurechtzukommen)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de-DE" sz="2000" b="1" dirty="0">
                <a:solidFill>
                  <a:srgbClr val="000000"/>
                </a:solidFill>
              </a:rPr>
              <a:t>Zielorientiert </a:t>
            </a:r>
            <a:r>
              <a:rPr lang="de-DE" sz="2000" dirty="0">
                <a:solidFill>
                  <a:srgbClr val="000000"/>
                </a:solidFill>
              </a:rPr>
              <a:t>(planmäßig, systematisch, überlegt, ziel-</a:t>
            </a:r>
          </a:p>
          <a:p>
            <a:pPr lvl="0"/>
            <a:r>
              <a:rPr lang="de-DE" sz="2000" dirty="0">
                <a:solidFill>
                  <a:srgbClr val="000000"/>
                </a:solidFill>
              </a:rPr>
              <a:t>   gerichtet, zweckgerichtet)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41433312"/>
      </p:ext>
    </p:extLst>
  </p:cSld>
  <p:clrMapOvr>
    <a:masterClrMapping/>
  </p:clrMapOvr>
  <p:transition>
    <p:zoom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Line 2"/>
          <p:cNvSpPr>
            <a:spLocks noChangeShapeType="1"/>
          </p:cNvSpPr>
          <p:nvPr/>
        </p:nvSpPr>
        <p:spPr bwMode="auto">
          <a:xfrm>
            <a:off x="304800" y="6096000"/>
            <a:ext cx="853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2052" name="Rectangle 3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en-US" sz="1400" dirty="0">
              <a:solidFill>
                <a:srgbClr val="000000"/>
              </a:solidFill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78953" y="1268760"/>
            <a:ext cx="8569325" cy="59400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/>
            <a:r>
              <a:rPr lang="de-DE" sz="2400" dirty="0">
                <a:solidFill>
                  <a:srgbClr val="FF0000"/>
                </a:solidFill>
              </a:rPr>
              <a:t>Was heißt das für den Leistungsberechtigten (LB)?</a:t>
            </a:r>
          </a:p>
          <a:p>
            <a:pPr marL="457200" indent="-457200">
              <a:buFont typeface="Wingdings" panose="05000000000000000000" pitchFamily="2" charset="2"/>
              <a:buChar char="à"/>
            </a:pPr>
            <a:r>
              <a:rPr lang="de-DE" sz="2400" dirty="0">
                <a:solidFill>
                  <a:srgbClr val="000000"/>
                </a:solidFill>
                <a:sym typeface="Wingdings" panose="05000000000000000000" pitchFamily="2" charset="2"/>
              </a:rPr>
              <a:t>Gesamtplanverfahren = Schlüsselfunktion für bedarfsgerechte und bedarfsdeckende Leistung </a:t>
            </a:r>
          </a:p>
          <a:p>
            <a:pPr marL="457200" indent="-457200">
              <a:buFont typeface="Wingdings" panose="05000000000000000000" pitchFamily="2" charset="2"/>
              <a:buChar char="à"/>
            </a:pPr>
            <a:r>
              <a:rPr lang="de-DE" sz="2400" dirty="0">
                <a:solidFill>
                  <a:srgbClr val="000000"/>
                </a:solidFill>
                <a:sym typeface="Wingdings" panose="05000000000000000000" pitchFamily="2" charset="2"/>
              </a:rPr>
              <a:t>Für volle, wirksame und gleichberechtigte Teilhabe </a:t>
            </a:r>
          </a:p>
          <a:p>
            <a:pPr marL="457200" indent="-457200">
              <a:buFont typeface="Wingdings" panose="05000000000000000000" pitchFamily="2" charset="2"/>
              <a:buChar char="à"/>
            </a:pPr>
            <a:r>
              <a:rPr lang="de-DE" sz="2400" dirty="0">
                <a:solidFill>
                  <a:srgbClr val="000000"/>
                </a:solidFill>
                <a:sym typeface="Wingdings" panose="05000000000000000000" pitchFamily="2" charset="2"/>
              </a:rPr>
              <a:t>Wesentlicher Baustein: obligatorische Beteiligung des LB an </a:t>
            </a:r>
            <a:r>
              <a:rPr lang="de-DE" sz="2400" b="1" u="sng" dirty="0">
                <a:solidFill>
                  <a:srgbClr val="000000"/>
                </a:solidFill>
                <a:sym typeface="Wingdings" panose="05000000000000000000" pitchFamily="2" charset="2"/>
              </a:rPr>
              <a:t>allen</a:t>
            </a:r>
            <a:r>
              <a:rPr lang="de-DE" sz="2400" dirty="0">
                <a:solidFill>
                  <a:srgbClr val="000000"/>
                </a:solidFill>
                <a:sym typeface="Wingdings" panose="05000000000000000000" pitchFamily="2" charset="2"/>
              </a:rPr>
              <a:t> Verfahrensschritten</a:t>
            </a:r>
          </a:p>
          <a:p>
            <a:pPr marL="457200" indent="-457200">
              <a:buFont typeface="Wingdings" panose="05000000000000000000" pitchFamily="2" charset="2"/>
              <a:buChar char="à"/>
            </a:pPr>
            <a:r>
              <a:rPr lang="de-DE" sz="2400" dirty="0">
                <a:solidFill>
                  <a:srgbClr val="000000"/>
                </a:solidFill>
                <a:sym typeface="Wingdings" panose="05000000000000000000" pitchFamily="2" charset="2"/>
              </a:rPr>
              <a:t>Pflicht zur Dokumentation der Wünsche des LB zu den Zielen und der Art der Umsetzung (§ 117 Abs. 1 Nr. 1, Nr. 2 SGB IX)</a:t>
            </a:r>
          </a:p>
          <a:p>
            <a:pPr marL="457200" indent="-457200">
              <a:buFont typeface="Wingdings" panose="05000000000000000000" pitchFamily="2" charset="2"/>
              <a:buChar char="à"/>
            </a:pPr>
            <a:r>
              <a:rPr lang="de-DE" sz="2400" dirty="0">
                <a:solidFill>
                  <a:srgbClr val="000000"/>
                </a:solidFill>
                <a:sym typeface="Wingdings" panose="05000000000000000000" pitchFamily="2" charset="2"/>
              </a:rPr>
              <a:t>Wünsche und Vorstellungen des LB stehen im Zentrum der Planung, die nur gemeinsam durchgeführt werden kann </a:t>
            </a:r>
          </a:p>
          <a:p>
            <a:pPr marL="457200" indent="-457200">
              <a:buFont typeface="Wingdings" panose="05000000000000000000" pitchFamily="2" charset="2"/>
              <a:buChar char="à"/>
            </a:pPr>
            <a:r>
              <a:rPr lang="de-DE" sz="2400" dirty="0">
                <a:solidFill>
                  <a:srgbClr val="000000"/>
                </a:solidFill>
                <a:sym typeface="Wingdings" panose="05000000000000000000" pitchFamily="2" charset="2"/>
              </a:rPr>
              <a:t>Ansatz an individueller Lebenslage und Situation des Einzelnen </a:t>
            </a:r>
          </a:p>
          <a:p>
            <a:pPr marL="457200" indent="-457200"/>
            <a:endParaRPr lang="de-DE" sz="1600" dirty="0">
              <a:solidFill>
                <a:srgbClr val="000000"/>
              </a:solidFill>
            </a:endParaRPr>
          </a:p>
          <a:p>
            <a:pPr marL="457200" indent="-457200"/>
            <a:r>
              <a:rPr lang="de-DE" sz="1600" dirty="0">
                <a:solidFill>
                  <a:srgbClr val="000000"/>
                </a:solidFill>
              </a:rPr>
              <a:t> </a:t>
            </a:r>
          </a:p>
          <a:p>
            <a:pPr marL="457200" indent="-457200"/>
            <a:endParaRPr lang="de-DE" sz="1600" dirty="0">
              <a:solidFill>
                <a:srgbClr val="000000"/>
              </a:solidFill>
            </a:endParaRPr>
          </a:p>
          <a:p>
            <a:pPr marL="457200" indent="-457200"/>
            <a:endParaRPr lang="de-DE" sz="2000" dirty="0">
              <a:solidFill>
                <a:srgbClr val="000000"/>
              </a:solidFill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9F14D15-AB32-47BB-B494-CA7180B1DB5C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  <p:sp>
        <p:nvSpPr>
          <p:cNvPr id="22" name="Rectangle 6">
            <a:extLst>
              <a:ext uri="{FF2B5EF4-FFF2-40B4-BE49-F238E27FC236}">
                <a16:creationId xmlns:a16="http://schemas.microsoft.com/office/drawing/2014/main" id="{2D19BC58-853E-48C4-8B41-26103D1D87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76200"/>
            <a:ext cx="9144000" cy="1219200"/>
          </a:xfrm>
          <a:prstGeom prst="rect">
            <a:avLst/>
          </a:prstGeom>
          <a:solidFill>
            <a:srgbClr val="0033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3" name="Rechteck 22">
            <a:extLst>
              <a:ext uri="{FF2B5EF4-FFF2-40B4-BE49-F238E27FC236}">
                <a16:creationId xmlns:a16="http://schemas.microsoft.com/office/drawing/2014/main" id="{D0A47C46-B508-472F-BFBD-BC18C69842AC}"/>
              </a:ext>
            </a:extLst>
          </p:cNvPr>
          <p:cNvSpPr/>
          <p:nvPr/>
        </p:nvSpPr>
        <p:spPr>
          <a:xfrm>
            <a:off x="35496" y="607913"/>
            <a:ext cx="319670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de-DE" sz="2400" b="1" dirty="0">
                <a:solidFill>
                  <a:schemeClr val="bg1"/>
                </a:solidFill>
              </a:rPr>
              <a:t>Bedarfsfeststellung</a:t>
            </a:r>
          </a:p>
        </p:txBody>
      </p:sp>
      <p:sp>
        <p:nvSpPr>
          <p:cNvPr id="24" name="Fußzeilenplatzhalter 2">
            <a:extLst>
              <a:ext uri="{FF2B5EF4-FFF2-40B4-BE49-F238E27FC236}">
                <a16:creationId xmlns:a16="http://schemas.microsoft.com/office/drawing/2014/main" id="{2D896A43-F9A7-439E-9027-63FF2CBDA6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915816" y="6133983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de-DE" dirty="0"/>
              <a:t>Hohage, May &amp; Partner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4997108"/>
      </p:ext>
    </p:extLst>
  </p:cSld>
  <p:clrMapOvr>
    <a:masterClrMapping/>
  </p:clrMapOvr>
  <p:transition>
    <p:zoom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Line 2"/>
          <p:cNvSpPr>
            <a:spLocks noChangeShapeType="1"/>
          </p:cNvSpPr>
          <p:nvPr/>
        </p:nvSpPr>
        <p:spPr bwMode="auto">
          <a:xfrm>
            <a:off x="304800" y="6096000"/>
            <a:ext cx="853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2052" name="Rectangle 3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en-US" sz="1400" dirty="0">
              <a:solidFill>
                <a:srgbClr val="000000"/>
              </a:solidFill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78953" y="1204800"/>
            <a:ext cx="8569325" cy="59400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sz="2400" dirty="0">
                <a:solidFill>
                  <a:srgbClr val="FF0000"/>
                </a:solidFill>
              </a:rPr>
              <a:t>Was heißt das für den Leistungsberechtigten (LB)?</a:t>
            </a:r>
          </a:p>
          <a:p>
            <a:pPr marL="457200" indent="-457200">
              <a:buFont typeface="Wingdings" panose="05000000000000000000" pitchFamily="2" charset="2"/>
              <a:buChar char="à"/>
            </a:pPr>
            <a:r>
              <a:rPr lang="de-DE" sz="2400" dirty="0">
                <a:solidFill>
                  <a:srgbClr val="000000"/>
                </a:solidFill>
                <a:sym typeface="Wingdings" panose="05000000000000000000" pitchFamily="2" charset="2"/>
              </a:rPr>
              <a:t>LB muss in die Lage versetzt werden, im Rahmen der Gesamtplanung seine Wünsche zu äußern und sich an der Erarbeitung der Teilhabeziele zu beteiligen </a:t>
            </a:r>
          </a:p>
          <a:p>
            <a:pPr marL="457200" indent="-457200">
              <a:buFont typeface="Wingdings" panose="05000000000000000000" pitchFamily="2" charset="2"/>
              <a:buChar char="à"/>
            </a:pPr>
            <a:r>
              <a:rPr lang="de-DE" sz="2400" dirty="0">
                <a:solidFill>
                  <a:srgbClr val="000000"/>
                </a:solidFill>
                <a:sym typeface="Wingdings" panose="05000000000000000000" pitchFamily="2" charset="2"/>
              </a:rPr>
              <a:t>Bedarfserfassungsinstrumente müssen individuelle und funktionsbezogenen Bedarfsermittlung gewährleisten</a:t>
            </a:r>
          </a:p>
          <a:p>
            <a:pPr marL="457200" indent="-457200">
              <a:buFont typeface="Wingdings" panose="05000000000000000000" pitchFamily="2" charset="2"/>
              <a:buChar char="à"/>
            </a:pPr>
            <a:r>
              <a:rPr lang="de-DE" sz="2400" dirty="0">
                <a:solidFill>
                  <a:srgbClr val="000000"/>
                </a:solidFill>
                <a:sym typeface="Wingdings" panose="05000000000000000000" pitchFamily="2" charset="2"/>
              </a:rPr>
              <a:t>Gesamtplanung soll unter ganzheitlicher Perspektive erfolgen und sich ausschließlich am individuellen Bedarf und den persönlichen Lebensvorstellungen ausrichten.</a:t>
            </a:r>
          </a:p>
          <a:p>
            <a:pPr marL="457200" indent="-457200">
              <a:buFont typeface="Wingdings" panose="05000000000000000000" pitchFamily="2" charset="2"/>
              <a:buChar char="à"/>
            </a:pPr>
            <a:r>
              <a:rPr lang="de-DE" sz="2400" dirty="0">
                <a:solidFill>
                  <a:srgbClr val="000000"/>
                </a:solidFill>
                <a:sym typeface="Wingdings" panose="05000000000000000000" pitchFamily="2" charset="2"/>
              </a:rPr>
              <a:t>Ggf. andere Kommunikationswege</a:t>
            </a:r>
          </a:p>
          <a:p>
            <a:pPr marL="457200" indent="-457200">
              <a:buFont typeface="Wingdings" panose="05000000000000000000" pitchFamily="2" charset="2"/>
              <a:buChar char="à"/>
            </a:pPr>
            <a:r>
              <a:rPr lang="de-DE" sz="2400" dirty="0">
                <a:solidFill>
                  <a:srgbClr val="000000"/>
                </a:solidFill>
                <a:sym typeface="Wingdings" panose="05000000000000000000" pitchFamily="2" charset="2"/>
              </a:rPr>
              <a:t>Keine automatische Abarbeitung </a:t>
            </a:r>
          </a:p>
          <a:p>
            <a:pPr marL="457200" indent="-457200">
              <a:buFont typeface="Wingdings" panose="05000000000000000000" pitchFamily="2" charset="2"/>
              <a:buChar char="à"/>
            </a:pPr>
            <a:r>
              <a:rPr lang="de-DE" sz="2400" dirty="0">
                <a:solidFill>
                  <a:srgbClr val="000000"/>
                </a:solidFill>
                <a:sym typeface="Wingdings" panose="05000000000000000000" pitchFamily="2" charset="2"/>
              </a:rPr>
              <a:t>Setzt hohe fachliche und kommunikative Qualifikation voraus </a:t>
            </a:r>
            <a:endParaRPr lang="de-DE" sz="2400" dirty="0">
              <a:solidFill>
                <a:srgbClr val="000000"/>
              </a:solidFill>
            </a:endParaRPr>
          </a:p>
          <a:p>
            <a:pPr marL="457200" indent="-457200"/>
            <a:endParaRPr lang="de-DE" sz="1600" dirty="0">
              <a:solidFill>
                <a:srgbClr val="000000"/>
              </a:solidFill>
            </a:endParaRPr>
          </a:p>
          <a:p>
            <a:pPr marL="457200" indent="-457200"/>
            <a:r>
              <a:rPr lang="de-DE" sz="1600" dirty="0">
                <a:solidFill>
                  <a:srgbClr val="000000"/>
                </a:solidFill>
              </a:rPr>
              <a:t> </a:t>
            </a:r>
          </a:p>
          <a:p>
            <a:pPr marL="457200" indent="-457200"/>
            <a:endParaRPr lang="de-DE" sz="1600" dirty="0">
              <a:solidFill>
                <a:srgbClr val="000000"/>
              </a:solidFill>
            </a:endParaRPr>
          </a:p>
          <a:p>
            <a:pPr marL="457200" indent="-457200"/>
            <a:endParaRPr lang="de-DE" sz="2000" dirty="0">
              <a:solidFill>
                <a:srgbClr val="000000"/>
              </a:solidFill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9F14D15-AB32-47BB-B494-CA7180B1DB5C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  <p:sp>
        <p:nvSpPr>
          <p:cNvPr id="22" name="Rectangle 6">
            <a:extLst>
              <a:ext uri="{FF2B5EF4-FFF2-40B4-BE49-F238E27FC236}">
                <a16:creationId xmlns:a16="http://schemas.microsoft.com/office/drawing/2014/main" id="{2D19BC58-853E-48C4-8B41-26103D1D87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76200"/>
            <a:ext cx="9144000" cy="1219200"/>
          </a:xfrm>
          <a:prstGeom prst="rect">
            <a:avLst/>
          </a:prstGeom>
          <a:solidFill>
            <a:srgbClr val="0033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3" name="Rechteck 22">
            <a:extLst>
              <a:ext uri="{FF2B5EF4-FFF2-40B4-BE49-F238E27FC236}">
                <a16:creationId xmlns:a16="http://schemas.microsoft.com/office/drawing/2014/main" id="{D0A47C46-B508-472F-BFBD-BC18C69842AC}"/>
              </a:ext>
            </a:extLst>
          </p:cNvPr>
          <p:cNvSpPr/>
          <p:nvPr/>
        </p:nvSpPr>
        <p:spPr>
          <a:xfrm>
            <a:off x="35496" y="607913"/>
            <a:ext cx="319670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de-DE" sz="2400" b="1" dirty="0">
                <a:solidFill>
                  <a:schemeClr val="bg1"/>
                </a:solidFill>
              </a:rPr>
              <a:t>Bedarfsfeststellung</a:t>
            </a:r>
          </a:p>
        </p:txBody>
      </p:sp>
      <p:sp>
        <p:nvSpPr>
          <p:cNvPr id="24" name="Fußzeilenplatzhalter 2">
            <a:extLst>
              <a:ext uri="{FF2B5EF4-FFF2-40B4-BE49-F238E27FC236}">
                <a16:creationId xmlns:a16="http://schemas.microsoft.com/office/drawing/2014/main" id="{2D896A43-F9A7-439E-9027-63FF2CBDA6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915816" y="6133983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de-DE" dirty="0"/>
              <a:t>Hohage, May &amp; Partner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5438984"/>
      </p:ext>
    </p:extLst>
  </p:cSld>
  <p:clrMapOvr>
    <a:masterClrMapping/>
  </p:clrMapOvr>
  <p:transition>
    <p:zoom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Line 2"/>
          <p:cNvSpPr>
            <a:spLocks noChangeShapeType="1"/>
          </p:cNvSpPr>
          <p:nvPr/>
        </p:nvSpPr>
        <p:spPr bwMode="auto">
          <a:xfrm>
            <a:off x="304800" y="6096000"/>
            <a:ext cx="853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2052" name="Rectangle 3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en-US" sz="1400" dirty="0">
              <a:solidFill>
                <a:srgbClr val="000000"/>
              </a:solidFill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78953" y="1204800"/>
            <a:ext cx="8569325" cy="5509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/>
            <a:r>
              <a:rPr lang="de-DE" sz="2000" dirty="0">
                <a:solidFill>
                  <a:srgbClr val="FF0000"/>
                </a:solidFill>
              </a:rPr>
              <a:t>Was heißt das für den Leistungsberechtigten (LB)?</a:t>
            </a:r>
          </a:p>
          <a:p>
            <a:pPr marL="457200" indent="-457200">
              <a:buFont typeface="Wingdings" panose="05000000000000000000" pitchFamily="2" charset="2"/>
              <a:buChar char="à"/>
            </a:pPr>
            <a:r>
              <a:rPr lang="de-DE" sz="2000" dirty="0">
                <a:solidFill>
                  <a:srgbClr val="000000"/>
                </a:solidFill>
                <a:sym typeface="Wingdings" panose="05000000000000000000" pitchFamily="2" charset="2"/>
              </a:rPr>
              <a:t>Aktive Einbeziehung in die Teilhabeplanung und in allen Verfahrensschritten</a:t>
            </a:r>
          </a:p>
          <a:p>
            <a:pPr marL="457200" indent="-457200">
              <a:buFont typeface="Wingdings" panose="05000000000000000000" pitchFamily="2" charset="2"/>
              <a:buChar char="à"/>
            </a:pPr>
            <a:r>
              <a:rPr lang="de-DE" sz="2000" dirty="0">
                <a:solidFill>
                  <a:srgbClr val="000000"/>
                </a:solidFill>
                <a:sym typeface="Wingdings" panose="05000000000000000000" pitchFamily="2" charset="2"/>
              </a:rPr>
              <a:t>Gilt auch bei Bestellung rechtlicher Betreuung – Wünsche des LB gehen Wünschen des Betreuers vor (vgl. § 1901 BGB) </a:t>
            </a:r>
          </a:p>
          <a:p>
            <a:pPr marL="457200" indent="-457200">
              <a:buFont typeface="Wingdings" panose="05000000000000000000" pitchFamily="2" charset="2"/>
              <a:buChar char="à"/>
            </a:pPr>
            <a:r>
              <a:rPr lang="de-DE" sz="2000" dirty="0">
                <a:solidFill>
                  <a:srgbClr val="000000"/>
                </a:solidFill>
                <a:sym typeface="Wingdings" panose="05000000000000000000" pitchFamily="2" charset="2"/>
              </a:rPr>
              <a:t>Sorgfältige, umfassende und konkrete Ermittlung unter Verwendung der am ICF – orientierten Instrumente </a:t>
            </a:r>
          </a:p>
          <a:p>
            <a:pPr marL="457200" indent="-457200">
              <a:buFont typeface="Wingdings" panose="05000000000000000000" pitchFamily="2" charset="2"/>
              <a:buChar char="à"/>
            </a:pPr>
            <a:r>
              <a:rPr lang="de-DE" sz="2000" dirty="0">
                <a:solidFill>
                  <a:srgbClr val="000000"/>
                </a:solidFill>
                <a:sym typeface="Wingdings" panose="05000000000000000000" pitchFamily="2" charset="2"/>
              </a:rPr>
              <a:t>Schriftliche oder anderweitige Bedarfsermittlung ist nur in Ausnahmefällen sinnvoll und möglich </a:t>
            </a:r>
          </a:p>
          <a:p>
            <a:pPr marL="457200" indent="-457200">
              <a:buFont typeface="Wingdings" panose="05000000000000000000" pitchFamily="2" charset="2"/>
              <a:buChar char="à"/>
            </a:pPr>
            <a:r>
              <a:rPr lang="de-DE" sz="2000" dirty="0">
                <a:solidFill>
                  <a:srgbClr val="000000"/>
                </a:solidFill>
                <a:sym typeface="Wingdings" panose="05000000000000000000" pitchFamily="2" charset="2"/>
              </a:rPr>
              <a:t>Weitere Heranziehung von Unterlagen </a:t>
            </a:r>
            <a:r>
              <a:rPr lang="de-DE" sz="2000" dirty="0" err="1">
                <a:solidFill>
                  <a:srgbClr val="000000"/>
                </a:solidFill>
                <a:sym typeface="Wingdings" panose="05000000000000000000" pitchFamily="2" charset="2"/>
              </a:rPr>
              <a:t>mgl</a:t>
            </a:r>
            <a:r>
              <a:rPr lang="de-DE" sz="2000" dirty="0">
                <a:solidFill>
                  <a:srgbClr val="000000"/>
                </a:solidFill>
                <a:sym typeface="Wingdings" panose="05000000000000000000" pitchFamily="2" charset="2"/>
              </a:rPr>
              <a:t>.: Atteste, Gutachten, Bescheid des Versorgungsamtes, sozialmedizinische Gutachten, etc. </a:t>
            </a:r>
          </a:p>
          <a:p>
            <a:pPr marL="457200" indent="-457200">
              <a:buFont typeface="Wingdings" panose="05000000000000000000" pitchFamily="2" charset="2"/>
              <a:buChar char="à"/>
            </a:pPr>
            <a:r>
              <a:rPr lang="de-DE" sz="2000" dirty="0">
                <a:solidFill>
                  <a:srgbClr val="000000"/>
                </a:solidFill>
              </a:rPr>
              <a:t>ausreichend personelle Ressourcen = Aufgabe des Leistungsträgers </a:t>
            </a:r>
          </a:p>
          <a:p>
            <a:pPr marL="457200" indent="-457200">
              <a:buFont typeface="Wingdings" panose="05000000000000000000" pitchFamily="2" charset="2"/>
              <a:buChar char="à"/>
            </a:pPr>
            <a:r>
              <a:rPr lang="de-DE" sz="2000" dirty="0">
                <a:solidFill>
                  <a:srgbClr val="000000"/>
                </a:solidFill>
              </a:rPr>
              <a:t>Ggf. Pflegekassen und Sozialhilfeträger sind zu beteiligen (§ 117 Abs. 3 und 4 SGB IX)- mit Zustimmung des Leistungsberechtigten </a:t>
            </a:r>
          </a:p>
          <a:p>
            <a:pPr marL="457200" indent="-457200">
              <a:buFont typeface="Wingdings" panose="05000000000000000000" pitchFamily="2" charset="2"/>
              <a:buChar char="à"/>
            </a:pPr>
            <a:r>
              <a:rPr lang="de-DE" sz="2000" dirty="0">
                <a:solidFill>
                  <a:srgbClr val="000000"/>
                </a:solidFill>
              </a:rPr>
              <a:t>Entsprechende zeitliche und personelle Ressourcen sind einzuplanen</a:t>
            </a:r>
          </a:p>
          <a:p>
            <a:pPr marL="457200" indent="-457200"/>
            <a:r>
              <a:rPr lang="de-DE" sz="1600" dirty="0">
                <a:solidFill>
                  <a:srgbClr val="000000"/>
                </a:solidFill>
              </a:rPr>
              <a:t> </a:t>
            </a:r>
          </a:p>
          <a:p>
            <a:pPr marL="457200" indent="-457200"/>
            <a:endParaRPr lang="de-DE" sz="1600" dirty="0">
              <a:solidFill>
                <a:srgbClr val="000000"/>
              </a:solidFill>
            </a:endParaRPr>
          </a:p>
          <a:p>
            <a:pPr marL="457200" indent="-457200"/>
            <a:endParaRPr lang="de-DE" sz="2000" dirty="0">
              <a:solidFill>
                <a:srgbClr val="000000"/>
              </a:solidFill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9F14D15-AB32-47BB-B494-CA7180B1DB5C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  <p:sp>
        <p:nvSpPr>
          <p:cNvPr id="22" name="Rectangle 6">
            <a:extLst>
              <a:ext uri="{FF2B5EF4-FFF2-40B4-BE49-F238E27FC236}">
                <a16:creationId xmlns:a16="http://schemas.microsoft.com/office/drawing/2014/main" id="{2D19BC58-853E-48C4-8B41-26103D1D87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76200"/>
            <a:ext cx="9144000" cy="1219200"/>
          </a:xfrm>
          <a:prstGeom prst="rect">
            <a:avLst/>
          </a:prstGeom>
          <a:solidFill>
            <a:srgbClr val="0033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3" name="Rechteck 22">
            <a:extLst>
              <a:ext uri="{FF2B5EF4-FFF2-40B4-BE49-F238E27FC236}">
                <a16:creationId xmlns:a16="http://schemas.microsoft.com/office/drawing/2014/main" id="{D0A47C46-B508-472F-BFBD-BC18C69842AC}"/>
              </a:ext>
            </a:extLst>
          </p:cNvPr>
          <p:cNvSpPr/>
          <p:nvPr/>
        </p:nvSpPr>
        <p:spPr>
          <a:xfrm>
            <a:off x="35496" y="607913"/>
            <a:ext cx="319670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de-DE" sz="2400" b="1" dirty="0">
                <a:solidFill>
                  <a:schemeClr val="bg1"/>
                </a:solidFill>
              </a:rPr>
              <a:t>Bedarfsfeststellung</a:t>
            </a:r>
          </a:p>
        </p:txBody>
      </p:sp>
      <p:sp>
        <p:nvSpPr>
          <p:cNvPr id="24" name="Fußzeilenplatzhalter 2">
            <a:extLst>
              <a:ext uri="{FF2B5EF4-FFF2-40B4-BE49-F238E27FC236}">
                <a16:creationId xmlns:a16="http://schemas.microsoft.com/office/drawing/2014/main" id="{2D896A43-F9A7-439E-9027-63FF2CBDA6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915816" y="6133983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de-DE" dirty="0"/>
              <a:t>Hohage, May &amp; Partner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316163"/>
      </p:ext>
    </p:extLst>
  </p:cSld>
  <p:clrMapOvr>
    <a:masterClrMapping/>
  </p:clrMapOvr>
  <p:transition>
    <p:zoom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Line 2"/>
          <p:cNvSpPr>
            <a:spLocks noChangeShapeType="1"/>
          </p:cNvSpPr>
          <p:nvPr/>
        </p:nvSpPr>
        <p:spPr bwMode="auto">
          <a:xfrm>
            <a:off x="304800" y="6096000"/>
            <a:ext cx="853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052" name="Rectangle 3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055" name="Rectangle 6"/>
          <p:cNvSpPr>
            <a:spLocks noChangeArrowheads="1"/>
          </p:cNvSpPr>
          <p:nvPr/>
        </p:nvSpPr>
        <p:spPr bwMode="auto">
          <a:xfrm>
            <a:off x="0" y="-76200"/>
            <a:ext cx="9144000" cy="1219200"/>
          </a:xfrm>
          <a:prstGeom prst="rect">
            <a:avLst/>
          </a:prstGeom>
          <a:solidFill>
            <a:srgbClr val="0033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056" name="Text Box 7"/>
          <p:cNvSpPr txBox="1">
            <a:spLocks noChangeArrowheads="1"/>
          </p:cNvSpPr>
          <p:nvPr/>
        </p:nvSpPr>
        <p:spPr bwMode="auto">
          <a:xfrm>
            <a:off x="228600" y="439738"/>
            <a:ext cx="721383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8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Bedarfsplanung und Bedarfsermittlung</a:t>
            </a:r>
          </a:p>
        </p:txBody>
      </p:sp>
      <p:graphicFrame>
        <p:nvGraphicFramePr>
          <p:cNvPr id="2050" name="Object 8"/>
          <p:cNvGraphicFramePr>
            <a:graphicFrameLocks noChangeAspect="1"/>
          </p:cNvGraphicFramePr>
          <p:nvPr/>
        </p:nvGraphicFramePr>
        <p:xfrm>
          <a:off x="8153400" y="6210300"/>
          <a:ext cx="495300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8009" name="Photo Editor Photo" r:id="rId3" imgW="495369" imgH="495369" progId="">
                  <p:embed/>
                </p:oleObj>
              </mc:Choice>
              <mc:Fallback>
                <p:oleObj name="Photo Editor Photo" r:id="rId3" imgW="495369" imgH="495369" progId="">
                  <p:embed/>
                  <p:pic>
                    <p:nvPicPr>
                      <p:cNvPr id="205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53400" y="6210300"/>
                        <a:ext cx="495300" cy="495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23850" y="1714488"/>
            <a:ext cx="8569325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marR="0" lvl="0" indent="-4572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	</a:t>
            </a:r>
            <a:endParaRPr kumimoji="0" lang="de-DE" sz="20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" name="Rechteck 1"/>
          <p:cNvSpPr/>
          <p:nvPr/>
        </p:nvSpPr>
        <p:spPr>
          <a:xfrm>
            <a:off x="107504" y="1295399"/>
            <a:ext cx="8352929" cy="381642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/>
          <a:p>
            <a:r>
              <a:rPr lang="de-DE" dirty="0"/>
              <a:t>Therapeuten, medizinische Heilberufe, sozialpädagogische Professionen sind geeignet, sich mit Gesundheitsbeeinträchtigungen, Aktivitäten, Umweltfaktoren zu befassen. </a:t>
            </a:r>
          </a:p>
          <a:p>
            <a:endParaRPr lang="de-DE" dirty="0"/>
          </a:p>
          <a:p>
            <a:r>
              <a:rPr lang="de-DE" dirty="0"/>
              <a:t>Fragen der </a:t>
            </a:r>
            <a:r>
              <a:rPr lang="de-DE" b="1" dirty="0"/>
              <a:t>konkreten Teilhabe </a:t>
            </a:r>
            <a:r>
              <a:rPr lang="de-DE" dirty="0"/>
              <a:t>können dagegen </a:t>
            </a:r>
            <a:r>
              <a:rPr lang="de-DE" b="1" dirty="0"/>
              <a:t>nur mit der leistungsberechtigten Person beantwortet</a:t>
            </a:r>
            <a:r>
              <a:rPr lang="de-DE" dirty="0"/>
              <a:t> werden. </a:t>
            </a:r>
          </a:p>
          <a:p>
            <a:endParaRPr lang="de-DE" dirty="0"/>
          </a:p>
          <a:p>
            <a:r>
              <a:rPr lang="de-DE" dirty="0"/>
              <a:t>Und zwar auch dann, wenn der Wille des Betroffenen mangels anderer </a:t>
            </a:r>
            <a:r>
              <a:rPr lang="de-DE" b="1" dirty="0"/>
              <a:t>Verständigungsmöglichkeiten</a:t>
            </a:r>
            <a:r>
              <a:rPr lang="de-DE" dirty="0"/>
              <a:t> nur auf Basis von Beobachtungen </a:t>
            </a:r>
            <a:r>
              <a:rPr lang="de-DE" dirty="0" err="1"/>
              <a:t>u.ä.</a:t>
            </a:r>
            <a:r>
              <a:rPr lang="de-DE" dirty="0"/>
              <a:t> </a:t>
            </a:r>
            <a:r>
              <a:rPr lang="de-DE" b="1" dirty="0"/>
              <a:t>zu erschließen </a:t>
            </a:r>
            <a:r>
              <a:rPr lang="de-DE" dirty="0"/>
              <a:t>sind. </a:t>
            </a:r>
          </a:p>
        </p:txBody>
      </p:sp>
      <p:sp>
        <p:nvSpPr>
          <p:cNvPr id="10" name="Fußzeilenplatzhalter 1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/>
          <a:p>
            <a:r>
              <a:rPr lang="de-DE" dirty="0"/>
              <a:t>- Hohage, May &amp; Partner -</a:t>
            </a:r>
            <a:endParaRPr lang="en-US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9F14D15-AB32-47BB-B494-CA7180B1DB5C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8751989"/>
      </p:ext>
    </p:extLst>
  </p:cSld>
  <p:clrMapOvr>
    <a:masterClrMapping/>
  </p:clrMapOvr>
  <p:transition>
    <p:zoom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Line 2"/>
          <p:cNvSpPr>
            <a:spLocks noChangeShapeType="1"/>
          </p:cNvSpPr>
          <p:nvPr/>
        </p:nvSpPr>
        <p:spPr bwMode="auto">
          <a:xfrm>
            <a:off x="304800" y="6096000"/>
            <a:ext cx="853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052" name="Rectangle 3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055" name="Rectangle 6"/>
          <p:cNvSpPr>
            <a:spLocks noChangeArrowheads="1"/>
          </p:cNvSpPr>
          <p:nvPr/>
        </p:nvSpPr>
        <p:spPr bwMode="auto">
          <a:xfrm>
            <a:off x="0" y="-76200"/>
            <a:ext cx="9144000" cy="1219200"/>
          </a:xfrm>
          <a:prstGeom prst="rect">
            <a:avLst/>
          </a:prstGeom>
          <a:solidFill>
            <a:srgbClr val="0033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056" name="Text Box 7"/>
          <p:cNvSpPr txBox="1">
            <a:spLocks noChangeArrowheads="1"/>
          </p:cNvSpPr>
          <p:nvPr/>
        </p:nvSpPr>
        <p:spPr bwMode="auto">
          <a:xfrm>
            <a:off x="228600" y="439738"/>
            <a:ext cx="721383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8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Bedarfsplanung und Bedarfsermittlung</a:t>
            </a:r>
          </a:p>
        </p:txBody>
      </p:sp>
      <p:graphicFrame>
        <p:nvGraphicFramePr>
          <p:cNvPr id="2050" name="Object 8"/>
          <p:cNvGraphicFramePr>
            <a:graphicFrameLocks noChangeAspect="1"/>
          </p:cNvGraphicFramePr>
          <p:nvPr/>
        </p:nvGraphicFramePr>
        <p:xfrm>
          <a:off x="8153400" y="6210300"/>
          <a:ext cx="495300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2105" name="Photo Editor Photo" r:id="rId3" imgW="495369" imgH="495369" progId="">
                  <p:embed/>
                </p:oleObj>
              </mc:Choice>
              <mc:Fallback>
                <p:oleObj name="Photo Editor Photo" r:id="rId3" imgW="495369" imgH="495369" progId="">
                  <p:embed/>
                  <p:pic>
                    <p:nvPicPr>
                      <p:cNvPr id="205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53400" y="6210300"/>
                        <a:ext cx="495300" cy="495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23850" y="1714488"/>
            <a:ext cx="8569325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marR="0" lvl="0" indent="-4572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	</a:t>
            </a:r>
            <a:endParaRPr kumimoji="0" lang="de-DE" sz="20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" name="Rechteck 1"/>
          <p:cNvSpPr/>
          <p:nvPr/>
        </p:nvSpPr>
        <p:spPr>
          <a:xfrm>
            <a:off x="107504" y="1295399"/>
            <a:ext cx="8352929" cy="44935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/>
          <a:p>
            <a:r>
              <a:rPr lang="de-DE" dirty="0"/>
              <a:t>Es müssen </a:t>
            </a:r>
            <a:r>
              <a:rPr lang="de-DE" b="1" dirty="0"/>
              <a:t>erreichbare und überprüfbare Teilhabeziele </a:t>
            </a:r>
            <a:r>
              <a:rPr lang="de-DE" dirty="0"/>
              <a:t>und deren Fortschreibung dokumentiert werden (§ 117 Abs. 1 Nr. 3, § 121 SGB IX). </a:t>
            </a:r>
          </a:p>
          <a:p>
            <a:endParaRPr lang="de-DE" dirty="0"/>
          </a:p>
          <a:p>
            <a:r>
              <a:rPr lang="de-DE" dirty="0"/>
              <a:t>Der Gesamtplan dient der Steuerung, Dokumentation und </a:t>
            </a:r>
            <a:r>
              <a:rPr lang="de-DE" b="1" dirty="0"/>
              <a:t>Wirkungskontrolle</a:t>
            </a:r>
            <a:r>
              <a:rPr lang="de-DE" dirty="0"/>
              <a:t> des Teilhabeprozesses, bedarf der Schriftform und soll regelmäßig spätestens nach 2 Jahren überprüft und fortgeschrieben werden (§ 121 Abs. 2 SGB IX). </a:t>
            </a:r>
          </a:p>
          <a:p>
            <a:endParaRPr lang="de-DE" dirty="0"/>
          </a:p>
          <a:p>
            <a:r>
              <a:rPr lang="de-DE" dirty="0"/>
              <a:t>Teilhabeziele sind im Rahmen der individuellen Bedarfsplanung damit so zu formulieren, dass sie </a:t>
            </a:r>
            <a:r>
              <a:rPr lang="de-DE" b="1" dirty="0"/>
              <a:t>erreichbar und überprüfbar </a:t>
            </a:r>
            <a:r>
              <a:rPr lang="de-DE" dirty="0"/>
              <a:t>sind</a:t>
            </a:r>
            <a:r>
              <a:rPr lang="de-DE" b="1" dirty="0"/>
              <a:t>, anderenfalls </a:t>
            </a:r>
            <a:r>
              <a:rPr lang="de-DE" dirty="0"/>
              <a:t>wird eine </a:t>
            </a:r>
            <a:r>
              <a:rPr lang="de-DE" b="1" dirty="0"/>
              <a:t>Wirkungskontrolle</a:t>
            </a:r>
            <a:r>
              <a:rPr lang="de-DE" dirty="0"/>
              <a:t> und Zielerreichung nur </a:t>
            </a:r>
            <a:r>
              <a:rPr lang="de-DE" b="1" dirty="0"/>
              <a:t>schwerlich möglich </a:t>
            </a:r>
            <a:r>
              <a:rPr lang="de-DE" dirty="0"/>
              <a:t>sein. </a:t>
            </a:r>
          </a:p>
        </p:txBody>
      </p:sp>
      <p:sp>
        <p:nvSpPr>
          <p:cNvPr id="10" name="Fußzeilenplatzhalter 1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/>
          <a:p>
            <a:r>
              <a:rPr lang="de-DE" dirty="0"/>
              <a:t>- Hohage, May &amp; Partner -</a:t>
            </a:r>
            <a:endParaRPr lang="en-US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9F14D15-AB32-47BB-B494-CA7180B1DB5C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5860831"/>
      </p:ext>
    </p:extLst>
  </p:cSld>
  <p:clrMapOvr>
    <a:masterClrMapping/>
  </p:clrMapOvr>
  <p:transition>
    <p:zoom/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Line 2"/>
          <p:cNvSpPr>
            <a:spLocks noChangeShapeType="1"/>
          </p:cNvSpPr>
          <p:nvPr/>
        </p:nvSpPr>
        <p:spPr bwMode="auto">
          <a:xfrm>
            <a:off x="304800" y="6096000"/>
            <a:ext cx="853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052" name="Rectangle 3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055" name="Rectangle 6"/>
          <p:cNvSpPr>
            <a:spLocks noChangeArrowheads="1"/>
          </p:cNvSpPr>
          <p:nvPr/>
        </p:nvSpPr>
        <p:spPr bwMode="auto">
          <a:xfrm>
            <a:off x="0" y="-76200"/>
            <a:ext cx="9144000" cy="1219200"/>
          </a:xfrm>
          <a:prstGeom prst="rect">
            <a:avLst/>
          </a:prstGeom>
          <a:solidFill>
            <a:srgbClr val="0033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056" name="Text Box 7"/>
          <p:cNvSpPr txBox="1">
            <a:spLocks noChangeArrowheads="1"/>
          </p:cNvSpPr>
          <p:nvPr/>
        </p:nvSpPr>
        <p:spPr bwMode="auto">
          <a:xfrm>
            <a:off x="228600" y="439738"/>
            <a:ext cx="721383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8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Bedarfsplanung und Bedarfsermittlung</a:t>
            </a:r>
          </a:p>
        </p:txBody>
      </p:sp>
      <p:graphicFrame>
        <p:nvGraphicFramePr>
          <p:cNvPr id="2050" name="Object 8"/>
          <p:cNvGraphicFramePr>
            <a:graphicFrameLocks noChangeAspect="1"/>
          </p:cNvGraphicFramePr>
          <p:nvPr/>
        </p:nvGraphicFramePr>
        <p:xfrm>
          <a:off x="8153400" y="6210300"/>
          <a:ext cx="495300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151" name="Photo Editor Photo" r:id="rId3" imgW="495369" imgH="495369" progId="">
                  <p:embed/>
                </p:oleObj>
              </mc:Choice>
              <mc:Fallback>
                <p:oleObj name="Photo Editor Photo" r:id="rId3" imgW="495369" imgH="495369" progId="">
                  <p:embed/>
                  <p:pic>
                    <p:nvPicPr>
                      <p:cNvPr id="205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53400" y="6210300"/>
                        <a:ext cx="495300" cy="495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23850" y="1714488"/>
            <a:ext cx="8569325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marR="0" lvl="0" indent="-4572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	</a:t>
            </a:r>
            <a:endParaRPr kumimoji="0" lang="de-DE" sz="20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" name="Rechteck 1"/>
          <p:cNvSpPr/>
          <p:nvPr/>
        </p:nvSpPr>
        <p:spPr>
          <a:xfrm>
            <a:off x="107504" y="1143000"/>
            <a:ext cx="8352929" cy="470898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/>
          <a:p>
            <a:endParaRPr lang="de-DE" sz="2000" dirty="0"/>
          </a:p>
          <a:p>
            <a:r>
              <a:rPr lang="de-DE" sz="2000" dirty="0"/>
              <a:t>In diesem Zusammenhang ist besonders zu betonen, dass die Ziel- und Zweckerreichung einer Maßnahme nicht unbedingt darauf ausgelegt ist, dass eine Selbständigkeit erreicht wird oder die Selbsttätigkeit des Leistungsberechtigten verbessert werden muss. </a:t>
            </a:r>
          </a:p>
          <a:p>
            <a:endParaRPr lang="de-DE" sz="2000" dirty="0"/>
          </a:p>
          <a:p>
            <a:r>
              <a:rPr lang="de-DE" sz="2000" b="1" dirty="0"/>
              <a:t>Ausreichend ist, dass durch die geleistete Eingliederungshilfemaßnahme überhaupt Selbstbestimmung ermöglicht werden kann</a:t>
            </a:r>
            <a:r>
              <a:rPr lang="de-DE" sz="2000" dirty="0"/>
              <a:t>, etwa durch regelhafte Unterstützungsleistungen der Verbleib in der eigenen Wohnung gesichert und so gewährleistet wird. </a:t>
            </a:r>
          </a:p>
          <a:p>
            <a:endParaRPr lang="de-DE" sz="2000" dirty="0"/>
          </a:p>
          <a:p>
            <a:r>
              <a:rPr lang="de-DE" sz="2000" dirty="0"/>
              <a:t>Das hat die Rechtsprechung betont (BSG, B 8 SO 7/15 R). Dies entspricht dem o.g. Teilhabe- und Eingliederungshilfebegriff (§ 90 SGB IX). </a:t>
            </a:r>
          </a:p>
        </p:txBody>
      </p:sp>
      <p:sp>
        <p:nvSpPr>
          <p:cNvPr id="10" name="Fußzeilenplatzhalter 1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/>
          <a:p>
            <a:r>
              <a:rPr lang="de-DE" dirty="0"/>
              <a:t>- Hohage, May &amp; Partner -</a:t>
            </a:r>
            <a:endParaRPr lang="en-US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9F14D15-AB32-47BB-B494-CA7180B1DB5C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7648618"/>
      </p:ext>
    </p:extLst>
  </p:cSld>
  <p:clrMapOvr>
    <a:masterClrMapping/>
  </p:clrMapOvr>
  <p:transition>
    <p:zoom/>
  </p:transition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Line 2"/>
          <p:cNvSpPr>
            <a:spLocks noChangeShapeType="1"/>
          </p:cNvSpPr>
          <p:nvPr/>
        </p:nvSpPr>
        <p:spPr bwMode="auto">
          <a:xfrm>
            <a:off x="304800" y="6096000"/>
            <a:ext cx="853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052" name="Rectangle 3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055" name="Rectangle 6"/>
          <p:cNvSpPr>
            <a:spLocks noChangeArrowheads="1"/>
          </p:cNvSpPr>
          <p:nvPr/>
        </p:nvSpPr>
        <p:spPr bwMode="auto">
          <a:xfrm>
            <a:off x="0" y="-76200"/>
            <a:ext cx="9144000" cy="1219200"/>
          </a:xfrm>
          <a:prstGeom prst="rect">
            <a:avLst/>
          </a:prstGeom>
          <a:solidFill>
            <a:srgbClr val="0033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056" name="Text Box 7"/>
          <p:cNvSpPr txBox="1">
            <a:spLocks noChangeArrowheads="1"/>
          </p:cNvSpPr>
          <p:nvPr/>
        </p:nvSpPr>
        <p:spPr bwMode="auto">
          <a:xfrm>
            <a:off x="228600" y="439738"/>
            <a:ext cx="721383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8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Bedarfsplanung und Bedarfsermittlung</a:t>
            </a:r>
          </a:p>
        </p:txBody>
      </p:sp>
      <p:graphicFrame>
        <p:nvGraphicFramePr>
          <p:cNvPr id="2050" name="Object 8"/>
          <p:cNvGraphicFramePr>
            <a:graphicFrameLocks noChangeAspect="1"/>
          </p:cNvGraphicFramePr>
          <p:nvPr/>
        </p:nvGraphicFramePr>
        <p:xfrm>
          <a:off x="8153400" y="6210300"/>
          <a:ext cx="495300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5176" name="Photo Editor Photo" r:id="rId3" imgW="495369" imgH="495369" progId="">
                  <p:embed/>
                </p:oleObj>
              </mc:Choice>
              <mc:Fallback>
                <p:oleObj name="Photo Editor Photo" r:id="rId3" imgW="495369" imgH="495369" progId="">
                  <p:embed/>
                  <p:pic>
                    <p:nvPicPr>
                      <p:cNvPr id="205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53400" y="6210300"/>
                        <a:ext cx="495300" cy="495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23850" y="1714488"/>
            <a:ext cx="8569325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marR="0" lvl="0" indent="-4572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	</a:t>
            </a:r>
            <a:endParaRPr kumimoji="0" lang="de-DE" sz="20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" name="Rechteck 1"/>
          <p:cNvSpPr/>
          <p:nvPr/>
        </p:nvSpPr>
        <p:spPr>
          <a:xfrm>
            <a:off x="107504" y="1143000"/>
            <a:ext cx="8352929" cy="480131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/>
          <a:p>
            <a:r>
              <a:rPr lang="de-DE" sz="1800" dirty="0"/>
              <a:t>Leistungen der Eingliederungshilfe sind auch </a:t>
            </a:r>
            <a:r>
              <a:rPr lang="de-DE" sz="1800" b="1" dirty="0"/>
              <a:t>nicht von </a:t>
            </a:r>
            <a:r>
              <a:rPr lang="de-DE" sz="1800" dirty="0"/>
              <a:t>einem bestimmten </a:t>
            </a:r>
            <a:r>
              <a:rPr lang="de-DE" sz="1800" b="1" dirty="0"/>
              <a:t>Alter </a:t>
            </a:r>
            <a:r>
              <a:rPr lang="de-DE" sz="1800" dirty="0"/>
              <a:t>o.ä. </a:t>
            </a:r>
            <a:r>
              <a:rPr lang="de-DE" sz="1800" b="1" dirty="0"/>
              <a:t>abhängig</a:t>
            </a:r>
            <a:r>
              <a:rPr lang="de-DE" sz="1800" dirty="0"/>
              <a:t>. </a:t>
            </a:r>
          </a:p>
          <a:p>
            <a:endParaRPr lang="de-DE" sz="1800" dirty="0"/>
          </a:p>
          <a:p>
            <a:r>
              <a:rPr lang="de-DE" sz="1800" b="1" dirty="0"/>
              <a:t>Pauschale Begrenzung</a:t>
            </a:r>
            <a:r>
              <a:rPr lang="de-DE" sz="1800" dirty="0"/>
              <a:t> von Eingliederungshilfeleistungen sind </a:t>
            </a:r>
            <a:r>
              <a:rPr lang="de-DE" sz="1800" b="1" dirty="0"/>
              <a:t>unzulässig</a:t>
            </a:r>
            <a:r>
              <a:rPr lang="de-DE" sz="1800" dirty="0"/>
              <a:t>. </a:t>
            </a:r>
          </a:p>
          <a:p>
            <a:endParaRPr lang="de-DE" sz="1800" dirty="0"/>
          </a:p>
          <a:p>
            <a:r>
              <a:rPr lang="de-DE" sz="1800" dirty="0"/>
              <a:t>Bestehende </a:t>
            </a:r>
            <a:r>
              <a:rPr lang="de-DE" sz="1800" b="1" dirty="0"/>
              <a:t>Hilfebedarfe müssen gedeckt werden</a:t>
            </a:r>
            <a:r>
              <a:rPr lang="de-DE" sz="1800" dirty="0"/>
              <a:t> </a:t>
            </a:r>
          </a:p>
          <a:p>
            <a:endParaRPr lang="de-DE" sz="1800" dirty="0"/>
          </a:p>
          <a:p>
            <a:r>
              <a:rPr lang="de-DE" sz="1800" dirty="0"/>
              <a:t>Allein, wenn keine Teilhabeziele mehr zu erreichen sind, kommen Leistungen der Eingliederungshilfe nicht mehr in Betracht. Zuvor ist der Eingliederungshilfeträger jedoch verpflichtet, Teilhabeziele ggf. anzupassen, zu verändern.</a:t>
            </a:r>
          </a:p>
          <a:p>
            <a:endParaRPr lang="de-DE" sz="1800" dirty="0"/>
          </a:p>
          <a:p>
            <a:r>
              <a:rPr lang="de-DE" sz="1800" dirty="0"/>
              <a:t>In welchem </a:t>
            </a:r>
            <a:r>
              <a:rPr lang="de-DE" sz="1800" b="1" dirty="0"/>
              <a:t>Maß </a:t>
            </a:r>
            <a:r>
              <a:rPr lang="de-DE" sz="1800" dirty="0"/>
              <a:t>und durch welche Aktivitäten ein behinderter Mensch am Leben in der Gemeinschaft in den o.g. Lebensbereichen teilnimmt ist abhängig von seinen </a:t>
            </a:r>
            <a:r>
              <a:rPr lang="de-DE" sz="1800" b="1" dirty="0"/>
              <a:t>individuellen Bedürfnissen </a:t>
            </a:r>
            <a:r>
              <a:rPr lang="de-DE" sz="1800" dirty="0"/>
              <a:t>ist unter Berücksichtigung seiner </a:t>
            </a:r>
            <a:r>
              <a:rPr lang="de-DE" sz="1800" b="1" dirty="0"/>
              <a:t>Wünsche</a:t>
            </a:r>
            <a:r>
              <a:rPr lang="de-DE" sz="1800" dirty="0"/>
              <a:t> und </a:t>
            </a:r>
            <a:r>
              <a:rPr lang="de-DE" sz="1800" b="1" dirty="0"/>
              <a:t>Umstände des Einzelfalls </a:t>
            </a:r>
            <a:r>
              <a:rPr lang="de-DE" sz="1800" dirty="0"/>
              <a:t>(BSG, 12.12.2013, B 8 SO 18/12)</a:t>
            </a:r>
          </a:p>
          <a:p>
            <a:endParaRPr lang="de-DE" sz="1800" dirty="0"/>
          </a:p>
        </p:txBody>
      </p:sp>
      <p:sp>
        <p:nvSpPr>
          <p:cNvPr id="10" name="Fußzeilenplatzhalter 1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/>
          <a:p>
            <a:r>
              <a:rPr lang="de-DE" dirty="0"/>
              <a:t>- Hohage, May &amp; Partner -</a:t>
            </a:r>
            <a:endParaRPr lang="en-US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9F14D15-AB32-47BB-B494-CA7180B1DB5C}" type="slidenum">
              <a:rPr lang="en-US" smtClean="0"/>
              <a:pPr>
                <a:defRPr/>
              </a:pPr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4353265"/>
      </p:ext>
    </p:extLst>
  </p:cSld>
  <p:clrMapOvr>
    <a:masterClrMapping/>
  </p:clrMapOvr>
  <p:transition>
    <p:zoom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Line 2"/>
          <p:cNvSpPr>
            <a:spLocks noChangeShapeType="1"/>
          </p:cNvSpPr>
          <p:nvPr/>
        </p:nvSpPr>
        <p:spPr bwMode="auto">
          <a:xfrm>
            <a:off x="304800" y="6096000"/>
            <a:ext cx="853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2052" name="Rectangle 3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en-US" sz="1400" dirty="0">
              <a:solidFill>
                <a:srgbClr val="000000"/>
              </a:solidFill>
            </a:endParaRPr>
          </a:p>
        </p:txBody>
      </p:sp>
      <p:sp>
        <p:nvSpPr>
          <p:cNvPr id="2054" name="Text Box 5"/>
          <p:cNvSpPr txBox="1">
            <a:spLocks noChangeArrowheads="1"/>
          </p:cNvSpPr>
          <p:nvPr/>
        </p:nvSpPr>
        <p:spPr bwMode="auto">
          <a:xfrm>
            <a:off x="3102" y="1294908"/>
            <a:ext cx="858043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ctr" eaLnBrk="0" hangingPunct="0"/>
            <a:r>
              <a:rPr lang="de-DE" sz="2400" b="1" dirty="0">
                <a:solidFill>
                  <a:srgbClr val="000000"/>
                </a:solidFill>
              </a:rPr>
              <a:t>BTHG- Neue Struktur des SGB IX in Stufen</a:t>
            </a:r>
          </a:p>
        </p:txBody>
      </p:sp>
      <p:sp>
        <p:nvSpPr>
          <p:cNvPr id="25" name="Fußzeilenplatzhalter 2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>
                <a:solidFill>
                  <a:srgbClr val="000000"/>
                </a:solidFill>
              </a:rPr>
              <a:t>Hohage, May &amp; Partner -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6" name="Foliennummernplatzhalter 2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9F14D15-AB32-47BB-B494-CA7180B1DB5C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4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13" name="Rectangle 6"/>
          <p:cNvSpPr>
            <a:spLocks noChangeArrowheads="1"/>
          </p:cNvSpPr>
          <p:nvPr/>
        </p:nvSpPr>
        <p:spPr bwMode="auto">
          <a:xfrm>
            <a:off x="-3820" y="0"/>
            <a:ext cx="9144000" cy="1240408"/>
          </a:xfrm>
          <a:custGeom>
            <a:avLst/>
            <a:gdLst>
              <a:gd name="connsiteX0" fmla="*/ 0 w 9144000"/>
              <a:gd name="connsiteY0" fmla="*/ 0 h 1219200"/>
              <a:gd name="connsiteX1" fmla="*/ 9144000 w 9144000"/>
              <a:gd name="connsiteY1" fmla="*/ 0 h 1219200"/>
              <a:gd name="connsiteX2" fmla="*/ 9144000 w 9144000"/>
              <a:gd name="connsiteY2" fmla="*/ 1219200 h 1219200"/>
              <a:gd name="connsiteX3" fmla="*/ 0 w 9144000"/>
              <a:gd name="connsiteY3" fmla="*/ 1219200 h 1219200"/>
              <a:gd name="connsiteX4" fmla="*/ 0 w 9144000"/>
              <a:gd name="connsiteY4" fmla="*/ 0 h 1219200"/>
              <a:gd name="connsiteX0" fmla="*/ 0 w 9144000"/>
              <a:gd name="connsiteY0" fmla="*/ 0 h 1219200"/>
              <a:gd name="connsiteX1" fmla="*/ 9144000 w 9144000"/>
              <a:gd name="connsiteY1" fmla="*/ 0 h 1219200"/>
              <a:gd name="connsiteX2" fmla="*/ 5410200 w 9144000"/>
              <a:gd name="connsiteY2" fmla="*/ 657225 h 1219200"/>
              <a:gd name="connsiteX3" fmla="*/ 0 w 9144000"/>
              <a:gd name="connsiteY3" fmla="*/ 1219200 h 1219200"/>
              <a:gd name="connsiteX4" fmla="*/ 0 w 9144000"/>
              <a:gd name="connsiteY4" fmla="*/ 0 h 1219200"/>
              <a:gd name="connsiteX0" fmla="*/ 0 w 9144000"/>
              <a:gd name="connsiteY0" fmla="*/ 0 h 1219200"/>
              <a:gd name="connsiteX1" fmla="*/ 9144000 w 9144000"/>
              <a:gd name="connsiteY1" fmla="*/ 0 h 1219200"/>
              <a:gd name="connsiteX2" fmla="*/ 4295775 w 9144000"/>
              <a:gd name="connsiteY2" fmla="*/ 419100 h 1219200"/>
              <a:gd name="connsiteX3" fmla="*/ 0 w 9144000"/>
              <a:gd name="connsiteY3" fmla="*/ 1219200 h 1219200"/>
              <a:gd name="connsiteX4" fmla="*/ 0 w 9144000"/>
              <a:gd name="connsiteY4" fmla="*/ 0 h 1219200"/>
              <a:gd name="connsiteX0" fmla="*/ 0 w 9144000"/>
              <a:gd name="connsiteY0" fmla="*/ 0 h 1219200"/>
              <a:gd name="connsiteX1" fmla="*/ 9144000 w 9144000"/>
              <a:gd name="connsiteY1" fmla="*/ 0 h 1219200"/>
              <a:gd name="connsiteX2" fmla="*/ 4181475 w 9144000"/>
              <a:gd name="connsiteY2" fmla="*/ 514350 h 1219200"/>
              <a:gd name="connsiteX3" fmla="*/ 0 w 9144000"/>
              <a:gd name="connsiteY3" fmla="*/ 1219200 h 1219200"/>
              <a:gd name="connsiteX4" fmla="*/ 0 w 9144000"/>
              <a:gd name="connsiteY4" fmla="*/ 0 h 1219200"/>
              <a:gd name="connsiteX0" fmla="*/ 0 w 9144000"/>
              <a:gd name="connsiteY0" fmla="*/ 0 h 1219200"/>
              <a:gd name="connsiteX1" fmla="*/ 9144000 w 9144000"/>
              <a:gd name="connsiteY1" fmla="*/ 0 h 1219200"/>
              <a:gd name="connsiteX2" fmla="*/ 4181475 w 9144000"/>
              <a:gd name="connsiteY2" fmla="*/ 514350 h 1219200"/>
              <a:gd name="connsiteX3" fmla="*/ 0 w 9144000"/>
              <a:gd name="connsiteY3" fmla="*/ 1219200 h 1219200"/>
              <a:gd name="connsiteX4" fmla="*/ 0 w 9144000"/>
              <a:gd name="connsiteY4" fmla="*/ 0 h 1219200"/>
              <a:gd name="connsiteX0" fmla="*/ 0 w 9144000"/>
              <a:gd name="connsiteY0" fmla="*/ 0 h 1219200"/>
              <a:gd name="connsiteX1" fmla="*/ 9144000 w 9144000"/>
              <a:gd name="connsiteY1" fmla="*/ 0 h 1219200"/>
              <a:gd name="connsiteX2" fmla="*/ 4181475 w 9144000"/>
              <a:gd name="connsiteY2" fmla="*/ 514350 h 1219200"/>
              <a:gd name="connsiteX3" fmla="*/ 0 w 9144000"/>
              <a:gd name="connsiteY3" fmla="*/ 1219200 h 1219200"/>
              <a:gd name="connsiteX4" fmla="*/ 0 w 9144000"/>
              <a:gd name="connsiteY4" fmla="*/ 0 h 1219200"/>
              <a:gd name="connsiteX0" fmla="*/ 0 w 9144000"/>
              <a:gd name="connsiteY0" fmla="*/ 0 h 1240408"/>
              <a:gd name="connsiteX1" fmla="*/ 9144000 w 9144000"/>
              <a:gd name="connsiteY1" fmla="*/ 0 h 1240408"/>
              <a:gd name="connsiteX2" fmla="*/ 4181475 w 9144000"/>
              <a:gd name="connsiteY2" fmla="*/ 514350 h 1240408"/>
              <a:gd name="connsiteX3" fmla="*/ 3204220 w 9144000"/>
              <a:gd name="connsiteY3" fmla="*/ 876300 h 1240408"/>
              <a:gd name="connsiteX4" fmla="*/ 0 w 9144000"/>
              <a:gd name="connsiteY4" fmla="*/ 1219200 h 1240408"/>
              <a:gd name="connsiteX5" fmla="*/ 0 w 9144000"/>
              <a:gd name="connsiteY5" fmla="*/ 0 h 1240408"/>
              <a:gd name="connsiteX0" fmla="*/ 0 w 9144000"/>
              <a:gd name="connsiteY0" fmla="*/ 0 h 1240408"/>
              <a:gd name="connsiteX1" fmla="*/ 9144000 w 9144000"/>
              <a:gd name="connsiteY1" fmla="*/ 0 h 1240408"/>
              <a:gd name="connsiteX2" fmla="*/ 5356870 w 9144000"/>
              <a:gd name="connsiteY2" fmla="*/ 466725 h 1240408"/>
              <a:gd name="connsiteX3" fmla="*/ 4181475 w 9144000"/>
              <a:gd name="connsiteY3" fmla="*/ 514350 h 1240408"/>
              <a:gd name="connsiteX4" fmla="*/ 3204220 w 9144000"/>
              <a:gd name="connsiteY4" fmla="*/ 876300 h 1240408"/>
              <a:gd name="connsiteX5" fmla="*/ 0 w 9144000"/>
              <a:gd name="connsiteY5" fmla="*/ 1219200 h 1240408"/>
              <a:gd name="connsiteX6" fmla="*/ 0 w 9144000"/>
              <a:gd name="connsiteY6" fmla="*/ 0 h 1240408"/>
              <a:gd name="connsiteX0" fmla="*/ 0 w 9144000"/>
              <a:gd name="connsiteY0" fmla="*/ 0 h 1240408"/>
              <a:gd name="connsiteX1" fmla="*/ 9144000 w 9144000"/>
              <a:gd name="connsiteY1" fmla="*/ 0 h 1240408"/>
              <a:gd name="connsiteX2" fmla="*/ 5356870 w 9144000"/>
              <a:gd name="connsiteY2" fmla="*/ 466725 h 1240408"/>
              <a:gd name="connsiteX3" fmla="*/ 4010025 w 9144000"/>
              <a:gd name="connsiteY3" fmla="*/ 428625 h 1240408"/>
              <a:gd name="connsiteX4" fmla="*/ 3204220 w 9144000"/>
              <a:gd name="connsiteY4" fmla="*/ 876300 h 1240408"/>
              <a:gd name="connsiteX5" fmla="*/ 0 w 9144000"/>
              <a:gd name="connsiteY5" fmla="*/ 1219200 h 1240408"/>
              <a:gd name="connsiteX6" fmla="*/ 0 w 9144000"/>
              <a:gd name="connsiteY6" fmla="*/ 0 h 1240408"/>
              <a:gd name="connsiteX0" fmla="*/ 0 w 9144000"/>
              <a:gd name="connsiteY0" fmla="*/ 0 h 1240408"/>
              <a:gd name="connsiteX1" fmla="*/ 9144000 w 9144000"/>
              <a:gd name="connsiteY1" fmla="*/ 0 h 1240408"/>
              <a:gd name="connsiteX2" fmla="*/ 5356870 w 9144000"/>
              <a:gd name="connsiteY2" fmla="*/ 466725 h 1240408"/>
              <a:gd name="connsiteX3" fmla="*/ 4010025 w 9144000"/>
              <a:gd name="connsiteY3" fmla="*/ 428625 h 1240408"/>
              <a:gd name="connsiteX4" fmla="*/ 3204220 w 9144000"/>
              <a:gd name="connsiteY4" fmla="*/ 876300 h 1240408"/>
              <a:gd name="connsiteX5" fmla="*/ 0 w 9144000"/>
              <a:gd name="connsiteY5" fmla="*/ 1219200 h 1240408"/>
              <a:gd name="connsiteX6" fmla="*/ 0 w 9144000"/>
              <a:gd name="connsiteY6" fmla="*/ 0 h 1240408"/>
              <a:gd name="connsiteX0" fmla="*/ 0 w 9144000"/>
              <a:gd name="connsiteY0" fmla="*/ 0 h 1240408"/>
              <a:gd name="connsiteX1" fmla="*/ 9144000 w 9144000"/>
              <a:gd name="connsiteY1" fmla="*/ 0 h 1240408"/>
              <a:gd name="connsiteX2" fmla="*/ 5356870 w 9144000"/>
              <a:gd name="connsiteY2" fmla="*/ 466725 h 1240408"/>
              <a:gd name="connsiteX3" fmla="*/ 5076825 w 9144000"/>
              <a:gd name="connsiteY3" fmla="*/ 695325 h 1240408"/>
              <a:gd name="connsiteX4" fmla="*/ 3204220 w 9144000"/>
              <a:gd name="connsiteY4" fmla="*/ 876300 h 1240408"/>
              <a:gd name="connsiteX5" fmla="*/ 0 w 9144000"/>
              <a:gd name="connsiteY5" fmla="*/ 1219200 h 1240408"/>
              <a:gd name="connsiteX6" fmla="*/ 0 w 9144000"/>
              <a:gd name="connsiteY6" fmla="*/ 0 h 1240408"/>
              <a:gd name="connsiteX0" fmla="*/ 0 w 9144000"/>
              <a:gd name="connsiteY0" fmla="*/ 0 h 1240408"/>
              <a:gd name="connsiteX1" fmla="*/ 9144000 w 9144000"/>
              <a:gd name="connsiteY1" fmla="*/ 0 h 1240408"/>
              <a:gd name="connsiteX2" fmla="*/ 7014220 w 9144000"/>
              <a:gd name="connsiteY2" fmla="*/ 400050 h 1240408"/>
              <a:gd name="connsiteX3" fmla="*/ 5076825 w 9144000"/>
              <a:gd name="connsiteY3" fmla="*/ 695325 h 1240408"/>
              <a:gd name="connsiteX4" fmla="*/ 3204220 w 9144000"/>
              <a:gd name="connsiteY4" fmla="*/ 876300 h 1240408"/>
              <a:gd name="connsiteX5" fmla="*/ 0 w 9144000"/>
              <a:gd name="connsiteY5" fmla="*/ 1219200 h 1240408"/>
              <a:gd name="connsiteX6" fmla="*/ 0 w 9144000"/>
              <a:gd name="connsiteY6" fmla="*/ 0 h 12404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00" h="1240408">
                <a:moveTo>
                  <a:pt x="0" y="0"/>
                </a:moveTo>
                <a:lnTo>
                  <a:pt x="9144000" y="0"/>
                </a:lnTo>
                <a:lnTo>
                  <a:pt x="7014220" y="400050"/>
                </a:lnTo>
                <a:cubicBezTo>
                  <a:pt x="6187133" y="485775"/>
                  <a:pt x="5332413" y="661988"/>
                  <a:pt x="5076825" y="695325"/>
                </a:cubicBezTo>
                <a:cubicBezTo>
                  <a:pt x="4059874" y="803275"/>
                  <a:pt x="3901133" y="758825"/>
                  <a:pt x="3204220" y="876300"/>
                </a:cubicBezTo>
                <a:cubicBezTo>
                  <a:pt x="2507307" y="993775"/>
                  <a:pt x="507049" y="1327150"/>
                  <a:pt x="0" y="1219200"/>
                </a:cubicBezTo>
                <a:lnTo>
                  <a:pt x="0" y="0"/>
                </a:lnTo>
                <a:close/>
              </a:path>
            </a:pathLst>
          </a:custGeom>
          <a:solidFill>
            <a:srgbClr val="0033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14" name="Ellipse 13"/>
          <p:cNvSpPr/>
          <p:nvPr/>
        </p:nvSpPr>
        <p:spPr bwMode="auto">
          <a:xfrm>
            <a:off x="628192" y="808221"/>
            <a:ext cx="288032" cy="288032"/>
          </a:xfrm>
          <a:prstGeom prst="ellipse">
            <a:avLst/>
          </a:prstGeom>
          <a:solidFill>
            <a:srgbClr val="85C2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eaLnBrk="0" hangingPunct="0"/>
            <a:endParaRPr lang="de-DE">
              <a:solidFill>
                <a:srgbClr val="000000"/>
              </a:solidFill>
            </a:endParaRPr>
          </a:p>
        </p:txBody>
      </p:sp>
      <p:sp>
        <p:nvSpPr>
          <p:cNvPr id="15" name="Ellipse 14"/>
          <p:cNvSpPr/>
          <p:nvPr/>
        </p:nvSpPr>
        <p:spPr bwMode="auto">
          <a:xfrm>
            <a:off x="1342728" y="861986"/>
            <a:ext cx="144016" cy="147630"/>
          </a:xfrm>
          <a:prstGeom prst="ellipse">
            <a:avLst/>
          </a:prstGeom>
          <a:solidFill>
            <a:srgbClr val="85C2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eaLnBrk="0" hangingPunct="0"/>
            <a:endParaRPr lang="de-DE">
              <a:solidFill>
                <a:srgbClr val="000000"/>
              </a:solidFill>
            </a:endParaRPr>
          </a:p>
        </p:txBody>
      </p:sp>
      <p:sp>
        <p:nvSpPr>
          <p:cNvPr id="16" name="Ellipse 15"/>
          <p:cNvSpPr/>
          <p:nvPr/>
        </p:nvSpPr>
        <p:spPr bwMode="auto">
          <a:xfrm>
            <a:off x="2051720" y="801783"/>
            <a:ext cx="144016" cy="147630"/>
          </a:xfrm>
          <a:prstGeom prst="ellipse">
            <a:avLst/>
          </a:prstGeom>
          <a:solidFill>
            <a:srgbClr val="85C2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eaLnBrk="0" hangingPunct="0"/>
            <a:endParaRPr lang="de-DE">
              <a:solidFill>
                <a:srgbClr val="000000"/>
              </a:solidFill>
            </a:endParaRPr>
          </a:p>
        </p:txBody>
      </p:sp>
      <p:sp>
        <p:nvSpPr>
          <p:cNvPr id="17" name="Ellipse 16"/>
          <p:cNvSpPr/>
          <p:nvPr/>
        </p:nvSpPr>
        <p:spPr bwMode="auto">
          <a:xfrm>
            <a:off x="2692499" y="714356"/>
            <a:ext cx="144016" cy="147630"/>
          </a:xfrm>
          <a:prstGeom prst="ellipse">
            <a:avLst/>
          </a:prstGeom>
          <a:solidFill>
            <a:srgbClr val="85C2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eaLnBrk="0" hangingPunct="0"/>
            <a:endParaRPr lang="de-DE">
              <a:solidFill>
                <a:srgbClr val="000000"/>
              </a:solidFill>
            </a:endParaRPr>
          </a:p>
        </p:txBody>
      </p:sp>
      <p:sp>
        <p:nvSpPr>
          <p:cNvPr id="18" name="Ellipse 17"/>
          <p:cNvSpPr/>
          <p:nvPr/>
        </p:nvSpPr>
        <p:spPr bwMode="auto">
          <a:xfrm>
            <a:off x="3321546" y="601385"/>
            <a:ext cx="144016" cy="147630"/>
          </a:xfrm>
          <a:prstGeom prst="ellipse">
            <a:avLst/>
          </a:prstGeom>
          <a:solidFill>
            <a:srgbClr val="85C2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eaLnBrk="0" hangingPunct="0"/>
            <a:endParaRPr lang="de-DE">
              <a:solidFill>
                <a:srgbClr val="000000"/>
              </a:solidFill>
            </a:endParaRPr>
          </a:p>
        </p:txBody>
      </p:sp>
      <p:sp>
        <p:nvSpPr>
          <p:cNvPr id="19" name="Ellipse 18"/>
          <p:cNvSpPr/>
          <p:nvPr/>
        </p:nvSpPr>
        <p:spPr bwMode="auto">
          <a:xfrm>
            <a:off x="3954388" y="546389"/>
            <a:ext cx="144016" cy="147630"/>
          </a:xfrm>
          <a:prstGeom prst="ellipse">
            <a:avLst/>
          </a:prstGeom>
          <a:solidFill>
            <a:srgbClr val="85C2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eaLnBrk="0" hangingPunct="0"/>
            <a:endParaRPr lang="de-DE">
              <a:solidFill>
                <a:srgbClr val="000000"/>
              </a:solidFill>
            </a:endParaRPr>
          </a:p>
        </p:txBody>
      </p:sp>
      <p:sp>
        <p:nvSpPr>
          <p:cNvPr id="20" name="Ellipse 19"/>
          <p:cNvSpPr/>
          <p:nvPr/>
        </p:nvSpPr>
        <p:spPr bwMode="auto">
          <a:xfrm>
            <a:off x="4587230" y="507129"/>
            <a:ext cx="144016" cy="147630"/>
          </a:xfrm>
          <a:prstGeom prst="ellipse">
            <a:avLst/>
          </a:prstGeom>
          <a:solidFill>
            <a:srgbClr val="85C2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eaLnBrk="0" hangingPunct="0"/>
            <a:endParaRPr lang="de-DE">
              <a:solidFill>
                <a:srgbClr val="000000"/>
              </a:solidFill>
            </a:endParaRPr>
          </a:p>
        </p:txBody>
      </p:sp>
      <p:sp>
        <p:nvSpPr>
          <p:cNvPr id="21" name="Ellipse 20"/>
          <p:cNvSpPr/>
          <p:nvPr/>
        </p:nvSpPr>
        <p:spPr bwMode="auto">
          <a:xfrm>
            <a:off x="5220072" y="418456"/>
            <a:ext cx="144016" cy="147630"/>
          </a:xfrm>
          <a:prstGeom prst="ellipse">
            <a:avLst/>
          </a:prstGeom>
          <a:solidFill>
            <a:srgbClr val="85C2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eaLnBrk="0" hangingPunct="0"/>
            <a:endParaRPr lang="de-DE">
              <a:solidFill>
                <a:srgbClr val="000000"/>
              </a:solidFill>
            </a:endParaRPr>
          </a:p>
        </p:txBody>
      </p:sp>
      <p:sp>
        <p:nvSpPr>
          <p:cNvPr id="22" name="Ellipse 21"/>
          <p:cNvSpPr/>
          <p:nvPr/>
        </p:nvSpPr>
        <p:spPr bwMode="auto">
          <a:xfrm>
            <a:off x="5724128" y="341359"/>
            <a:ext cx="144016" cy="147630"/>
          </a:xfrm>
          <a:prstGeom prst="ellipse">
            <a:avLst/>
          </a:prstGeom>
          <a:solidFill>
            <a:srgbClr val="85C2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eaLnBrk="0" hangingPunct="0"/>
            <a:endParaRPr lang="de-DE">
              <a:solidFill>
                <a:srgbClr val="000000"/>
              </a:solidFill>
            </a:endParaRPr>
          </a:p>
        </p:txBody>
      </p:sp>
      <p:sp>
        <p:nvSpPr>
          <p:cNvPr id="23" name="Ellipse 22"/>
          <p:cNvSpPr/>
          <p:nvPr/>
        </p:nvSpPr>
        <p:spPr bwMode="auto">
          <a:xfrm>
            <a:off x="6300192" y="257034"/>
            <a:ext cx="144016" cy="147630"/>
          </a:xfrm>
          <a:prstGeom prst="ellipse">
            <a:avLst/>
          </a:prstGeom>
          <a:solidFill>
            <a:srgbClr val="85C2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eaLnBrk="0" hangingPunct="0"/>
            <a:endParaRPr lang="de-DE">
              <a:solidFill>
                <a:srgbClr val="000000"/>
              </a:solidFill>
            </a:endParaRPr>
          </a:p>
        </p:txBody>
      </p:sp>
      <p:sp>
        <p:nvSpPr>
          <p:cNvPr id="28" name="Textfeld 27"/>
          <p:cNvSpPr txBox="1"/>
          <p:nvPr/>
        </p:nvSpPr>
        <p:spPr>
          <a:xfrm>
            <a:off x="306703" y="2037083"/>
            <a:ext cx="1438214" cy="43088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de-DE" b="1" dirty="0">
                <a:solidFill>
                  <a:srgbClr val="000000"/>
                </a:solidFill>
              </a:rPr>
              <a:t>1.1.2017</a:t>
            </a:r>
          </a:p>
        </p:txBody>
      </p:sp>
      <p:sp>
        <p:nvSpPr>
          <p:cNvPr id="29" name="Textfeld 28"/>
          <p:cNvSpPr txBox="1"/>
          <p:nvPr/>
        </p:nvSpPr>
        <p:spPr>
          <a:xfrm>
            <a:off x="2483768" y="2037084"/>
            <a:ext cx="1438214" cy="43088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de-DE" b="1" dirty="0">
                <a:solidFill>
                  <a:srgbClr val="000000"/>
                </a:solidFill>
              </a:rPr>
              <a:t>1.1.2018</a:t>
            </a:r>
          </a:p>
        </p:txBody>
      </p:sp>
      <p:sp>
        <p:nvSpPr>
          <p:cNvPr id="30" name="Textfeld 29"/>
          <p:cNvSpPr txBox="1"/>
          <p:nvPr/>
        </p:nvSpPr>
        <p:spPr>
          <a:xfrm>
            <a:off x="5076056" y="2045063"/>
            <a:ext cx="1438214" cy="43088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de-DE" b="1" dirty="0">
                <a:solidFill>
                  <a:srgbClr val="000000"/>
                </a:solidFill>
              </a:rPr>
              <a:t>1.1.2020</a:t>
            </a:r>
          </a:p>
        </p:txBody>
      </p:sp>
      <p:sp>
        <p:nvSpPr>
          <p:cNvPr id="31" name="Textfeld 30"/>
          <p:cNvSpPr txBox="1"/>
          <p:nvPr/>
        </p:nvSpPr>
        <p:spPr>
          <a:xfrm>
            <a:off x="7357525" y="2045063"/>
            <a:ext cx="1424689" cy="43088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b="1" dirty="0">
                <a:solidFill>
                  <a:srgbClr val="000000"/>
                </a:solidFill>
              </a:rPr>
              <a:t>1.1.2023</a:t>
            </a:r>
          </a:p>
        </p:txBody>
      </p:sp>
      <p:sp>
        <p:nvSpPr>
          <p:cNvPr id="32" name="Textfeld 31"/>
          <p:cNvSpPr txBox="1"/>
          <p:nvPr/>
        </p:nvSpPr>
        <p:spPr>
          <a:xfrm>
            <a:off x="151072" y="2621878"/>
            <a:ext cx="2162400" cy="3477875"/>
          </a:xfrm>
          <a:prstGeom prst="rect">
            <a:avLst/>
          </a:prstGeom>
          <a:solidFill>
            <a:srgbClr val="85C2FF"/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2000" dirty="0">
                <a:solidFill>
                  <a:srgbClr val="000000"/>
                </a:solidFill>
              </a:rPr>
              <a:t>SGB XII</a:t>
            </a:r>
          </a:p>
          <a:p>
            <a:r>
              <a:rPr lang="de-DE" sz="2000" dirty="0">
                <a:solidFill>
                  <a:srgbClr val="000000"/>
                </a:solidFill>
              </a:rPr>
              <a:t>§§ 60a, 66a, 82 </a:t>
            </a:r>
          </a:p>
          <a:p>
            <a:r>
              <a:rPr lang="de-DE" sz="2000" dirty="0">
                <a:solidFill>
                  <a:srgbClr val="000000"/>
                </a:solidFill>
              </a:rPr>
              <a:t>Vermögen, Einkommen</a:t>
            </a:r>
          </a:p>
          <a:p>
            <a:r>
              <a:rPr lang="de-DE" sz="2000" dirty="0">
                <a:solidFill>
                  <a:srgbClr val="000000"/>
                </a:solidFill>
              </a:rPr>
              <a:t>Neuer Pflegebedürftig-</a:t>
            </a:r>
            <a:r>
              <a:rPr lang="de-DE" sz="2000" dirty="0" err="1">
                <a:solidFill>
                  <a:srgbClr val="000000"/>
                </a:solidFill>
              </a:rPr>
              <a:t>keitsbegriff</a:t>
            </a:r>
            <a:endParaRPr lang="de-DE" sz="2000" dirty="0">
              <a:solidFill>
                <a:srgbClr val="000000"/>
              </a:solidFill>
            </a:endParaRPr>
          </a:p>
          <a:p>
            <a:endParaRPr lang="de-DE" sz="2000" dirty="0">
              <a:solidFill>
                <a:srgbClr val="000000"/>
              </a:solidFill>
            </a:endParaRPr>
          </a:p>
          <a:p>
            <a:r>
              <a:rPr lang="de-DE" sz="2000" dirty="0">
                <a:solidFill>
                  <a:srgbClr val="000000"/>
                </a:solidFill>
              </a:rPr>
              <a:t>WMVO</a:t>
            </a:r>
          </a:p>
          <a:p>
            <a:endParaRPr lang="de-DE" sz="2000" dirty="0">
              <a:solidFill>
                <a:srgbClr val="000000"/>
              </a:solidFill>
            </a:endParaRPr>
          </a:p>
          <a:p>
            <a:r>
              <a:rPr lang="de-DE" sz="2000" dirty="0">
                <a:solidFill>
                  <a:srgbClr val="000000"/>
                </a:solidFill>
              </a:rPr>
              <a:t>Führungszeugnis</a:t>
            </a:r>
          </a:p>
        </p:txBody>
      </p:sp>
      <p:sp>
        <p:nvSpPr>
          <p:cNvPr id="33" name="Textfeld 32"/>
          <p:cNvSpPr txBox="1"/>
          <p:nvPr/>
        </p:nvSpPr>
        <p:spPr>
          <a:xfrm>
            <a:off x="2483768" y="2621877"/>
            <a:ext cx="2004584" cy="3477875"/>
          </a:xfrm>
          <a:prstGeom prst="rect">
            <a:avLst/>
          </a:prstGeom>
          <a:solidFill>
            <a:srgbClr val="85C2FF"/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2000" dirty="0">
                <a:solidFill>
                  <a:srgbClr val="000000"/>
                </a:solidFill>
              </a:rPr>
              <a:t>SGB XII</a:t>
            </a:r>
          </a:p>
          <a:p>
            <a:r>
              <a:rPr lang="de-DE" sz="2000" dirty="0">
                <a:solidFill>
                  <a:srgbClr val="000000"/>
                </a:solidFill>
              </a:rPr>
              <a:t>§ 140 </a:t>
            </a:r>
          </a:p>
          <a:p>
            <a:r>
              <a:rPr lang="de-DE" sz="2000" dirty="0">
                <a:solidFill>
                  <a:srgbClr val="000000"/>
                </a:solidFill>
              </a:rPr>
              <a:t>Teilhabe Arbeit</a:t>
            </a:r>
          </a:p>
          <a:p>
            <a:r>
              <a:rPr lang="de-DE" sz="2000" dirty="0">
                <a:solidFill>
                  <a:srgbClr val="000000"/>
                </a:solidFill>
              </a:rPr>
              <a:t>§§ 141ff. Gesamtplan</a:t>
            </a:r>
          </a:p>
          <a:p>
            <a:endParaRPr lang="de-DE" sz="2000" dirty="0">
              <a:solidFill>
                <a:srgbClr val="000000"/>
              </a:solidFill>
            </a:endParaRPr>
          </a:p>
          <a:p>
            <a:r>
              <a:rPr lang="de-DE" sz="2000" b="1" dirty="0">
                <a:solidFill>
                  <a:srgbClr val="000000"/>
                </a:solidFill>
              </a:rPr>
              <a:t>BTHG -SGB IX </a:t>
            </a:r>
          </a:p>
          <a:p>
            <a:r>
              <a:rPr lang="de-DE" sz="2000" b="1" dirty="0">
                <a:solidFill>
                  <a:srgbClr val="000000"/>
                </a:solidFill>
              </a:rPr>
              <a:t>Teil 1 </a:t>
            </a:r>
          </a:p>
          <a:p>
            <a:r>
              <a:rPr lang="de-DE" sz="2000" b="1" dirty="0">
                <a:solidFill>
                  <a:srgbClr val="000000"/>
                </a:solidFill>
              </a:rPr>
              <a:t>Teil 3</a:t>
            </a:r>
          </a:p>
          <a:p>
            <a:endParaRPr lang="de-DE" sz="2000" dirty="0">
              <a:solidFill>
                <a:srgbClr val="000000"/>
              </a:solidFill>
            </a:endParaRPr>
          </a:p>
          <a:p>
            <a:endParaRPr lang="de-DE" sz="2000" dirty="0">
              <a:solidFill>
                <a:srgbClr val="000000"/>
              </a:solidFill>
            </a:endParaRPr>
          </a:p>
        </p:txBody>
      </p:sp>
      <p:sp>
        <p:nvSpPr>
          <p:cNvPr id="34" name="Textfeld 33"/>
          <p:cNvSpPr txBox="1"/>
          <p:nvPr/>
        </p:nvSpPr>
        <p:spPr>
          <a:xfrm>
            <a:off x="4716016" y="2621878"/>
            <a:ext cx="2307797" cy="3477875"/>
          </a:xfrm>
          <a:prstGeom prst="rect">
            <a:avLst/>
          </a:prstGeom>
          <a:solidFill>
            <a:srgbClr val="85C2FF"/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2000" dirty="0">
                <a:solidFill>
                  <a:srgbClr val="000000"/>
                </a:solidFill>
              </a:rPr>
              <a:t>BTHG- SGB IX</a:t>
            </a:r>
          </a:p>
          <a:p>
            <a:r>
              <a:rPr lang="de-DE" sz="2000" b="1" dirty="0">
                <a:solidFill>
                  <a:srgbClr val="000000"/>
                </a:solidFill>
              </a:rPr>
              <a:t>Teil 2 – EGH </a:t>
            </a:r>
          </a:p>
          <a:p>
            <a:endParaRPr lang="de-DE" sz="2000" dirty="0">
              <a:solidFill>
                <a:srgbClr val="000000"/>
              </a:solidFill>
            </a:endParaRPr>
          </a:p>
          <a:p>
            <a:r>
              <a:rPr lang="de-DE" sz="2000" dirty="0">
                <a:solidFill>
                  <a:srgbClr val="000000"/>
                </a:solidFill>
              </a:rPr>
              <a:t>SGB XII</a:t>
            </a:r>
          </a:p>
          <a:p>
            <a:pPr marL="342900" indent="-342900">
              <a:buFontTx/>
              <a:buChar char="-"/>
            </a:pPr>
            <a:r>
              <a:rPr lang="de-DE" sz="2000" dirty="0">
                <a:solidFill>
                  <a:srgbClr val="000000"/>
                </a:solidFill>
              </a:rPr>
              <a:t>EGH Wegfall</a:t>
            </a:r>
          </a:p>
          <a:p>
            <a:endParaRPr lang="de-DE" sz="2000" dirty="0">
              <a:solidFill>
                <a:srgbClr val="000000"/>
              </a:solidFill>
            </a:endParaRPr>
          </a:p>
          <a:p>
            <a:pPr marL="342900" indent="-342900">
              <a:buFontTx/>
              <a:buChar char="-"/>
            </a:pPr>
            <a:r>
              <a:rPr lang="de-DE" sz="2000" dirty="0">
                <a:solidFill>
                  <a:srgbClr val="000000"/>
                </a:solidFill>
              </a:rPr>
              <a:t>§ 42a,b Mehrbedarfe</a:t>
            </a:r>
          </a:p>
          <a:p>
            <a:pPr marL="342900" indent="-342900">
              <a:buFontTx/>
              <a:buChar char="-"/>
            </a:pPr>
            <a:endParaRPr lang="de-DE" sz="2000" dirty="0">
              <a:solidFill>
                <a:srgbClr val="000000"/>
              </a:solidFill>
            </a:endParaRPr>
          </a:p>
          <a:p>
            <a:r>
              <a:rPr lang="de-DE" sz="2000" dirty="0">
                <a:solidFill>
                  <a:srgbClr val="000000"/>
                </a:solidFill>
              </a:rPr>
              <a:t>Folgeänderungen</a:t>
            </a:r>
          </a:p>
          <a:p>
            <a:endParaRPr lang="de-DE" sz="2000" dirty="0">
              <a:solidFill>
                <a:srgbClr val="000000"/>
              </a:solidFill>
            </a:endParaRPr>
          </a:p>
        </p:txBody>
      </p:sp>
      <p:sp>
        <p:nvSpPr>
          <p:cNvPr id="35" name="Textfeld 34"/>
          <p:cNvSpPr txBox="1"/>
          <p:nvPr/>
        </p:nvSpPr>
        <p:spPr>
          <a:xfrm>
            <a:off x="7236296" y="2621878"/>
            <a:ext cx="1667149" cy="3477875"/>
          </a:xfrm>
          <a:prstGeom prst="rect">
            <a:avLst/>
          </a:prstGeom>
          <a:solidFill>
            <a:srgbClr val="85C2FF"/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2000" dirty="0">
                <a:solidFill>
                  <a:srgbClr val="000000"/>
                </a:solidFill>
              </a:rPr>
              <a:t>SGB IX</a:t>
            </a:r>
          </a:p>
          <a:p>
            <a:r>
              <a:rPr lang="de-DE" sz="2000" dirty="0">
                <a:solidFill>
                  <a:srgbClr val="000000"/>
                </a:solidFill>
              </a:rPr>
              <a:t>§ 99</a:t>
            </a:r>
          </a:p>
          <a:p>
            <a:r>
              <a:rPr lang="de-DE" sz="2000" dirty="0">
                <a:solidFill>
                  <a:srgbClr val="000000"/>
                </a:solidFill>
              </a:rPr>
              <a:t>Neuer </a:t>
            </a:r>
          </a:p>
          <a:p>
            <a:r>
              <a:rPr lang="de-DE" sz="2000" dirty="0">
                <a:solidFill>
                  <a:srgbClr val="000000"/>
                </a:solidFill>
              </a:rPr>
              <a:t>Begriff vom </a:t>
            </a:r>
          </a:p>
          <a:p>
            <a:r>
              <a:rPr lang="de-DE" sz="2000" dirty="0">
                <a:solidFill>
                  <a:srgbClr val="000000"/>
                </a:solidFill>
              </a:rPr>
              <a:t>Leistungs-</a:t>
            </a:r>
          </a:p>
          <a:p>
            <a:r>
              <a:rPr lang="de-DE" sz="2000" dirty="0">
                <a:solidFill>
                  <a:srgbClr val="000000"/>
                </a:solidFill>
              </a:rPr>
              <a:t>Berechtigten</a:t>
            </a:r>
          </a:p>
          <a:p>
            <a:endParaRPr lang="de-DE" sz="2000" dirty="0">
              <a:solidFill>
                <a:srgbClr val="000000"/>
              </a:solidFill>
            </a:endParaRPr>
          </a:p>
          <a:p>
            <a:endParaRPr lang="de-DE" sz="2000" dirty="0">
              <a:solidFill>
                <a:srgbClr val="000000"/>
              </a:solidFill>
            </a:endParaRPr>
          </a:p>
          <a:p>
            <a:endParaRPr lang="de-DE" sz="2000" dirty="0">
              <a:solidFill>
                <a:srgbClr val="000000"/>
              </a:solidFill>
            </a:endParaRPr>
          </a:p>
          <a:p>
            <a:endParaRPr lang="de-DE" sz="2000" dirty="0">
              <a:solidFill>
                <a:srgbClr val="000000"/>
              </a:solidFill>
            </a:endParaRPr>
          </a:p>
          <a:p>
            <a:endParaRPr lang="de-DE" sz="2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691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Line 2"/>
          <p:cNvSpPr>
            <a:spLocks noChangeShapeType="1"/>
          </p:cNvSpPr>
          <p:nvPr/>
        </p:nvSpPr>
        <p:spPr bwMode="auto">
          <a:xfrm>
            <a:off x="304800" y="6096000"/>
            <a:ext cx="853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052" name="Rectangle 3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055" name="Rectangle 6"/>
          <p:cNvSpPr>
            <a:spLocks noChangeArrowheads="1"/>
          </p:cNvSpPr>
          <p:nvPr/>
        </p:nvSpPr>
        <p:spPr bwMode="auto">
          <a:xfrm>
            <a:off x="0" y="-76200"/>
            <a:ext cx="9144000" cy="1219200"/>
          </a:xfrm>
          <a:prstGeom prst="rect">
            <a:avLst/>
          </a:prstGeom>
          <a:solidFill>
            <a:srgbClr val="0033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056" name="Text Box 7"/>
          <p:cNvSpPr txBox="1">
            <a:spLocks noChangeArrowheads="1"/>
          </p:cNvSpPr>
          <p:nvPr/>
        </p:nvSpPr>
        <p:spPr bwMode="auto">
          <a:xfrm>
            <a:off x="228600" y="439738"/>
            <a:ext cx="721383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8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Bedarfsplanung und Bedarfsermittlung</a:t>
            </a:r>
          </a:p>
        </p:txBody>
      </p:sp>
      <p:graphicFrame>
        <p:nvGraphicFramePr>
          <p:cNvPr id="2050" name="Object 8"/>
          <p:cNvGraphicFramePr>
            <a:graphicFrameLocks noChangeAspect="1"/>
          </p:cNvGraphicFramePr>
          <p:nvPr/>
        </p:nvGraphicFramePr>
        <p:xfrm>
          <a:off x="8153400" y="6210300"/>
          <a:ext cx="495300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7224" name="Photo Editor Photo" r:id="rId3" imgW="495369" imgH="495369" progId="">
                  <p:embed/>
                </p:oleObj>
              </mc:Choice>
              <mc:Fallback>
                <p:oleObj name="Photo Editor Photo" r:id="rId3" imgW="495369" imgH="495369" progId="">
                  <p:embed/>
                  <p:pic>
                    <p:nvPicPr>
                      <p:cNvPr id="205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53400" y="6210300"/>
                        <a:ext cx="495300" cy="495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23850" y="1714488"/>
            <a:ext cx="8569325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marR="0" lvl="0" indent="-4572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	</a:t>
            </a:r>
            <a:endParaRPr kumimoji="0" lang="de-DE" sz="20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" name="Rechteck 1"/>
          <p:cNvSpPr/>
          <p:nvPr/>
        </p:nvSpPr>
        <p:spPr>
          <a:xfrm>
            <a:off x="107504" y="1143000"/>
            <a:ext cx="8352929" cy="440120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/>
          <a:p>
            <a:r>
              <a:rPr lang="de-DE" sz="2000" dirty="0"/>
              <a:t>Die Leistungsberechtigten haben </a:t>
            </a:r>
            <a:r>
              <a:rPr lang="de-DE" sz="2000" b="1" dirty="0"/>
              <a:t>Anspruch auf Aushändigung des Gesamtplans</a:t>
            </a:r>
            <a:r>
              <a:rPr lang="de-DE" sz="2000" dirty="0"/>
              <a:t> (§ 121 Abs.5 SGB IX). </a:t>
            </a:r>
          </a:p>
          <a:p>
            <a:endParaRPr lang="de-DE" sz="2000" dirty="0"/>
          </a:p>
          <a:p>
            <a:r>
              <a:rPr lang="de-DE" sz="2000" dirty="0"/>
              <a:t>Sie bzw. ihre rechtlichen Vertreter sollten darauf bestehen, dass die </a:t>
            </a:r>
            <a:r>
              <a:rPr lang="de-DE" sz="2000" b="1" dirty="0"/>
              <a:t>Wünsche des Leistungsberechtigten im Gesamtplan dokumentiert </a:t>
            </a:r>
            <a:r>
              <a:rPr lang="de-DE" sz="2000" dirty="0"/>
              <a:t>und deren Ablehnung ggf. begründet werden. </a:t>
            </a:r>
          </a:p>
          <a:p>
            <a:endParaRPr lang="de-DE" sz="2000" dirty="0"/>
          </a:p>
          <a:p>
            <a:r>
              <a:rPr lang="de-DE" sz="2000" dirty="0"/>
              <a:t>Sollte kein Einverständnis mit den Zielen im Gesamtplan bestehen, wäre dem Gesamtplan (schriftlich) </a:t>
            </a:r>
            <a:r>
              <a:rPr lang="de-DE" sz="2000" b="1" dirty="0"/>
              <a:t>ggf. </a:t>
            </a:r>
            <a:r>
              <a:rPr lang="de-DE" sz="2000" dirty="0"/>
              <a:t>zu </a:t>
            </a:r>
            <a:r>
              <a:rPr lang="de-DE" sz="2000" b="1" dirty="0"/>
              <a:t>widersprechen</a:t>
            </a:r>
            <a:r>
              <a:rPr lang="de-DE" sz="2000" dirty="0"/>
              <a:t>.</a:t>
            </a:r>
          </a:p>
          <a:p>
            <a:endParaRPr lang="de-DE" sz="2000" dirty="0"/>
          </a:p>
          <a:p>
            <a:r>
              <a:rPr lang="de-DE" sz="2000" dirty="0"/>
              <a:t>Damit in einem nachgehenden Rechtsmittelverfahren oder Leistungszeiträumen nicht entgegengehalten werden kann, dass die  Ziele vom Leistungsberechtigen verbindlich verabredet und damit im streitigen Zeitraum nicht mehr zu revidieren wären. </a:t>
            </a:r>
          </a:p>
        </p:txBody>
      </p:sp>
      <p:sp>
        <p:nvSpPr>
          <p:cNvPr id="10" name="Fußzeilenplatzhalter 1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/>
          <a:p>
            <a:r>
              <a:rPr lang="de-DE" dirty="0"/>
              <a:t>- Hohage, May &amp; Partner -</a:t>
            </a:r>
            <a:endParaRPr lang="en-US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9F14D15-AB32-47BB-B494-CA7180B1DB5C}" type="slidenum">
              <a:rPr lang="en-US" smtClean="0"/>
              <a:pPr>
                <a:defRPr/>
              </a:pPr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5373845"/>
      </p:ext>
    </p:extLst>
  </p:cSld>
  <p:clrMapOvr>
    <a:masterClrMapping/>
  </p:clrMapOvr>
  <p:transition>
    <p:zoom/>
  </p:transition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Line 2"/>
          <p:cNvSpPr>
            <a:spLocks noChangeShapeType="1"/>
          </p:cNvSpPr>
          <p:nvPr/>
        </p:nvSpPr>
        <p:spPr bwMode="auto">
          <a:xfrm>
            <a:off x="304800" y="6096000"/>
            <a:ext cx="853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052" name="Rectangle 3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055" name="Rectangle 6"/>
          <p:cNvSpPr>
            <a:spLocks noChangeArrowheads="1"/>
          </p:cNvSpPr>
          <p:nvPr/>
        </p:nvSpPr>
        <p:spPr bwMode="auto">
          <a:xfrm>
            <a:off x="0" y="-76200"/>
            <a:ext cx="9144000" cy="1219200"/>
          </a:xfrm>
          <a:prstGeom prst="rect">
            <a:avLst/>
          </a:prstGeom>
          <a:solidFill>
            <a:srgbClr val="0033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056" name="Text Box 7"/>
          <p:cNvSpPr txBox="1">
            <a:spLocks noChangeArrowheads="1"/>
          </p:cNvSpPr>
          <p:nvPr/>
        </p:nvSpPr>
        <p:spPr bwMode="auto">
          <a:xfrm>
            <a:off x="228600" y="439738"/>
            <a:ext cx="721383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8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Bedarfsplanung und Bedarfsermittlung</a:t>
            </a:r>
          </a:p>
        </p:txBody>
      </p:sp>
      <p:graphicFrame>
        <p:nvGraphicFramePr>
          <p:cNvPr id="2050" name="Object 8"/>
          <p:cNvGraphicFramePr>
            <a:graphicFrameLocks noChangeAspect="1"/>
          </p:cNvGraphicFramePr>
          <p:nvPr/>
        </p:nvGraphicFramePr>
        <p:xfrm>
          <a:off x="8153400" y="6210300"/>
          <a:ext cx="495300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8247" name="Photo Editor Photo" r:id="rId3" imgW="495369" imgH="495369" progId="">
                  <p:embed/>
                </p:oleObj>
              </mc:Choice>
              <mc:Fallback>
                <p:oleObj name="Photo Editor Photo" r:id="rId3" imgW="495369" imgH="495369" progId="">
                  <p:embed/>
                  <p:pic>
                    <p:nvPicPr>
                      <p:cNvPr id="205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53400" y="6210300"/>
                        <a:ext cx="495300" cy="495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23850" y="1714488"/>
            <a:ext cx="8569325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marR="0" lvl="0" indent="-4572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	</a:t>
            </a:r>
            <a:endParaRPr kumimoji="0" lang="de-DE" sz="20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" name="Rechteck 1"/>
          <p:cNvSpPr/>
          <p:nvPr/>
        </p:nvSpPr>
        <p:spPr>
          <a:xfrm>
            <a:off x="107504" y="1143000"/>
            <a:ext cx="8352929" cy="40934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/>
          <a:p>
            <a:r>
              <a:rPr lang="de-DE" sz="2000" dirty="0"/>
              <a:t>So kann ein </a:t>
            </a:r>
            <a:r>
              <a:rPr lang="de-DE" sz="2000" b="1" dirty="0"/>
              <a:t>Leistungsbescheid ggf. </a:t>
            </a:r>
            <a:r>
              <a:rPr lang="de-DE" sz="2000" dirty="0"/>
              <a:t>bereits deshalb </a:t>
            </a:r>
            <a:r>
              <a:rPr lang="de-DE" sz="2000" b="1" dirty="0"/>
              <a:t>rechtswidrig</a:t>
            </a:r>
            <a:r>
              <a:rPr lang="de-DE" sz="2000" dirty="0"/>
              <a:t> sein, </a:t>
            </a:r>
            <a:r>
              <a:rPr lang="de-DE" sz="2000" b="1" dirty="0"/>
              <a:t>weil</a:t>
            </a:r>
            <a:r>
              <a:rPr lang="de-DE" sz="2000" dirty="0"/>
              <a:t> die </a:t>
            </a:r>
            <a:r>
              <a:rPr lang="de-DE" sz="2000" b="1" dirty="0"/>
              <a:t>Regelungen im Gesamtplanverfahren nicht eingehalten wurden</a:t>
            </a:r>
            <a:r>
              <a:rPr lang="de-DE" sz="2000" dirty="0"/>
              <a:t>. </a:t>
            </a:r>
          </a:p>
          <a:p>
            <a:endParaRPr lang="de-DE" sz="2000" dirty="0"/>
          </a:p>
          <a:p>
            <a:r>
              <a:rPr lang="de-DE" sz="2000" b="1" dirty="0"/>
              <a:t>Insbesondere</a:t>
            </a:r>
            <a:r>
              <a:rPr lang="de-DE" sz="2000" dirty="0"/>
              <a:t> in einem </a:t>
            </a:r>
            <a:r>
              <a:rPr lang="de-DE" sz="2000" b="1" dirty="0"/>
              <a:t>gerichtlichen Eilverfahren </a:t>
            </a:r>
            <a:r>
              <a:rPr lang="de-DE" sz="2000" dirty="0"/>
              <a:t>könnte ein Verstoß dazu führen, dass ein Sozialgericht glaubhaft gemachte Leistungsansprüche im Rahmen der Teilhabe vorläufig gewährt, soweit die Regelungen des Gesamtplanverfahrens nicht eingehalten wurden.</a:t>
            </a:r>
          </a:p>
          <a:p>
            <a:endParaRPr lang="de-DE" sz="2000" dirty="0"/>
          </a:p>
          <a:p>
            <a:endParaRPr lang="de-DE" sz="2000" dirty="0"/>
          </a:p>
          <a:p>
            <a:r>
              <a:rPr lang="de-DE" sz="2000" dirty="0"/>
              <a:t>Denn diese </a:t>
            </a:r>
            <a:r>
              <a:rPr lang="de-DE" sz="2000" b="1" dirty="0"/>
              <a:t>Verantwortung trägt der Eingliederungshilfeträger </a:t>
            </a:r>
            <a:r>
              <a:rPr lang="de-DE" sz="2000" dirty="0"/>
              <a:t>und im gerichtlichen Eilverfahren dürfte ein solcher Verstoß kaum nachholbar sein. </a:t>
            </a:r>
          </a:p>
        </p:txBody>
      </p:sp>
      <p:sp>
        <p:nvSpPr>
          <p:cNvPr id="10" name="Fußzeilenplatzhalter 1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/>
          <a:p>
            <a:r>
              <a:rPr lang="de-DE" dirty="0"/>
              <a:t>- Hohage, May &amp; Partner -</a:t>
            </a:r>
            <a:endParaRPr lang="en-US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9F14D15-AB32-47BB-B494-CA7180B1DB5C}" type="slidenum">
              <a:rPr lang="en-US" smtClean="0"/>
              <a:pPr>
                <a:defRPr/>
              </a:pPr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523027"/>
      </p:ext>
    </p:extLst>
  </p:cSld>
  <p:clrMapOvr>
    <a:masterClrMapping/>
  </p:clrMapOvr>
  <p:transition>
    <p:zoom/>
  </p:transition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Line 2"/>
          <p:cNvSpPr>
            <a:spLocks noChangeShapeType="1"/>
          </p:cNvSpPr>
          <p:nvPr/>
        </p:nvSpPr>
        <p:spPr bwMode="auto">
          <a:xfrm>
            <a:off x="304800" y="6096000"/>
            <a:ext cx="853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052" name="Rectangle 3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055" name="Rectangle 6"/>
          <p:cNvSpPr>
            <a:spLocks noChangeArrowheads="1"/>
          </p:cNvSpPr>
          <p:nvPr/>
        </p:nvSpPr>
        <p:spPr bwMode="auto">
          <a:xfrm>
            <a:off x="0" y="-76200"/>
            <a:ext cx="9144000" cy="1219200"/>
          </a:xfrm>
          <a:prstGeom prst="rect">
            <a:avLst/>
          </a:prstGeom>
          <a:solidFill>
            <a:srgbClr val="0033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056" name="Text Box 7"/>
          <p:cNvSpPr txBox="1">
            <a:spLocks noChangeArrowheads="1"/>
          </p:cNvSpPr>
          <p:nvPr/>
        </p:nvSpPr>
        <p:spPr bwMode="auto">
          <a:xfrm>
            <a:off x="228600" y="439738"/>
            <a:ext cx="721383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8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Bedarfsplanung und Bedarfsermittlung</a:t>
            </a:r>
          </a:p>
        </p:txBody>
      </p:sp>
      <p:graphicFrame>
        <p:nvGraphicFramePr>
          <p:cNvPr id="2050" name="Object 8"/>
          <p:cNvGraphicFramePr>
            <a:graphicFrameLocks noChangeAspect="1"/>
          </p:cNvGraphicFramePr>
          <p:nvPr/>
        </p:nvGraphicFramePr>
        <p:xfrm>
          <a:off x="8153400" y="6210300"/>
          <a:ext cx="495300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0300" name="Photo Editor Photo" r:id="rId3" imgW="495369" imgH="495369" progId="">
                  <p:embed/>
                </p:oleObj>
              </mc:Choice>
              <mc:Fallback>
                <p:oleObj name="Photo Editor Photo" r:id="rId3" imgW="495369" imgH="495369" progId="">
                  <p:embed/>
                  <p:pic>
                    <p:nvPicPr>
                      <p:cNvPr id="205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53400" y="6210300"/>
                        <a:ext cx="495300" cy="495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23850" y="1714488"/>
            <a:ext cx="8569325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marR="0" lvl="0" indent="-4572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	</a:t>
            </a:r>
            <a:endParaRPr kumimoji="0" lang="de-DE" sz="20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" name="Rechteck 1"/>
          <p:cNvSpPr/>
          <p:nvPr/>
        </p:nvSpPr>
        <p:spPr>
          <a:xfrm>
            <a:off x="107504" y="1143000"/>
            <a:ext cx="8352929" cy="34778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/>
          <a:p>
            <a:r>
              <a:rPr lang="de-DE" sz="2000" dirty="0"/>
              <a:t>Von besonderer Bedeutung wird bei der </a:t>
            </a:r>
            <a:r>
              <a:rPr lang="de-DE" sz="2000" b="1" dirty="0"/>
              <a:t>Bedarfsfeststellung</a:t>
            </a:r>
            <a:r>
              <a:rPr lang="de-DE" sz="2000" dirty="0"/>
              <a:t> sein, dass sich die Hilfen </a:t>
            </a:r>
            <a:r>
              <a:rPr lang="de-DE" sz="2000" b="1" dirty="0"/>
              <a:t>an den Bedürfnissen der Personen ausrichten </a:t>
            </a:r>
            <a:r>
              <a:rPr lang="de-DE" sz="2000" dirty="0"/>
              <a:t>und nicht an institutionellen Erfordernissen eines Leistungsanbieters. </a:t>
            </a:r>
          </a:p>
          <a:p>
            <a:endParaRPr lang="de-DE" sz="2000" dirty="0"/>
          </a:p>
          <a:p>
            <a:endParaRPr lang="de-DE" sz="2000" dirty="0"/>
          </a:p>
          <a:p>
            <a:r>
              <a:rPr lang="de-DE" sz="2000" dirty="0"/>
              <a:t>Es geht es bei der individuellen Bedarfs- und Gesamtplanung um </a:t>
            </a:r>
            <a:r>
              <a:rPr lang="de-DE" sz="2000" b="1" dirty="0"/>
              <a:t>individuelle und konkrete Teilhabeziele</a:t>
            </a:r>
            <a:r>
              <a:rPr lang="de-DE" sz="2000" dirty="0"/>
              <a:t>, welche § 117 Abs. 1 Nr. 3 SGB IX bei der Ermittlung vorgibt (</a:t>
            </a:r>
            <a:r>
              <a:rPr lang="de-DE" sz="2000" b="1" dirty="0"/>
              <a:t>personenzentrierter Ansatz, </a:t>
            </a:r>
            <a:r>
              <a:rPr lang="de-DE" sz="2000" dirty="0"/>
              <a:t>Wünsche des Leistungsberechtigten in § 117 Abs. 2 Nr. 2 SGB IX besonders betont (vgl. auch § 78 Abs.2 S.1 SGB IX). </a:t>
            </a:r>
          </a:p>
          <a:p>
            <a:endParaRPr lang="de-DE" sz="2000" dirty="0"/>
          </a:p>
        </p:txBody>
      </p:sp>
      <p:sp>
        <p:nvSpPr>
          <p:cNvPr id="10" name="Fußzeilenplatzhalter 1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/>
          <a:p>
            <a:r>
              <a:rPr lang="de-DE" dirty="0"/>
              <a:t>- Hohage, May &amp; Partner -</a:t>
            </a:r>
            <a:endParaRPr lang="en-US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9F14D15-AB32-47BB-B494-CA7180B1DB5C}" type="slidenum">
              <a:rPr lang="en-US" smtClean="0"/>
              <a:pPr>
                <a:defRPr/>
              </a:pPr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5927616"/>
      </p:ext>
    </p:extLst>
  </p:cSld>
  <p:clrMapOvr>
    <a:masterClrMapping/>
  </p:clrMapOvr>
  <p:transition>
    <p:zoom/>
  </p:transition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Line 2"/>
          <p:cNvSpPr>
            <a:spLocks noChangeShapeType="1"/>
          </p:cNvSpPr>
          <p:nvPr/>
        </p:nvSpPr>
        <p:spPr bwMode="auto">
          <a:xfrm>
            <a:off x="304800" y="6096000"/>
            <a:ext cx="853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052" name="Rectangle 3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055" name="Rectangle 6"/>
          <p:cNvSpPr>
            <a:spLocks noChangeArrowheads="1"/>
          </p:cNvSpPr>
          <p:nvPr/>
        </p:nvSpPr>
        <p:spPr bwMode="auto">
          <a:xfrm>
            <a:off x="0" y="-76200"/>
            <a:ext cx="9144000" cy="1219200"/>
          </a:xfrm>
          <a:prstGeom prst="rect">
            <a:avLst/>
          </a:prstGeom>
          <a:solidFill>
            <a:srgbClr val="0033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056" name="Text Box 7"/>
          <p:cNvSpPr txBox="1">
            <a:spLocks noChangeArrowheads="1"/>
          </p:cNvSpPr>
          <p:nvPr/>
        </p:nvSpPr>
        <p:spPr bwMode="auto">
          <a:xfrm>
            <a:off x="228600" y="439738"/>
            <a:ext cx="721383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8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Bedarfsplanung und Bedarfsermittlung</a:t>
            </a:r>
          </a:p>
        </p:txBody>
      </p:sp>
      <p:graphicFrame>
        <p:nvGraphicFramePr>
          <p:cNvPr id="2050" name="Object 8"/>
          <p:cNvGraphicFramePr>
            <a:graphicFrameLocks noChangeAspect="1"/>
          </p:cNvGraphicFramePr>
          <p:nvPr/>
        </p:nvGraphicFramePr>
        <p:xfrm>
          <a:off x="8153400" y="6210300"/>
          <a:ext cx="495300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2343" name="Photo Editor Photo" r:id="rId3" imgW="495369" imgH="495369" progId="">
                  <p:embed/>
                </p:oleObj>
              </mc:Choice>
              <mc:Fallback>
                <p:oleObj name="Photo Editor Photo" r:id="rId3" imgW="495369" imgH="495369" progId="">
                  <p:embed/>
                  <p:pic>
                    <p:nvPicPr>
                      <p:cNvPr id="205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53400" y="6210300"/>
                        <a:ext cx="495300" cy="495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23850" y="1714488"/>
            <a:ext cx="8569325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marR="0" lvl="0" indent="-4572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	</a:t>
            </a:r>
            <a:endParaRPr kumimoji="0" lang="de-DE" sz="20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" name="Rechteck 1"/>
          <p:cNvSpPr/>
          <p:nvPr/>
        </p:nvSpPr>
        <p:spPr>
          <a:xfrm>
            <a:off x="228600" y="1196130"/>
            <a:ext cx="8352929" cy="40934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/>
          <a:p>
            <a:endParaRPr lang="de-DE" sz="2000" dirty="0"/>
          </a:p>
          <a:p>
            <a:r>
              <a:rPr lang="de-DE" sz="2000" dirty="0"/>
              <a:t>Leistungsberechtigte ermutigen, </a:t>
            </a:r>
            <a:r>
              <a:rPr lang="de-DE" sz="2000" b="1" dirty="0"/>
              <a:t>individuelle Bedarfs- und Gesamtplanung mit </a:t>
            </a:r>
            <a:r>
              <a:rPr lang="de-DE" sz="2000" dirty="0"/>
              <a:t>besonderer </a:t>
            </a:r>
            <a:r>
              <a:rPr lang="de-DE" sz="2000" b="1" dirty="0"/>
              <a:t>Sorgfalt wahrnehmen</a:t>
            </a:r>
            <a:r>
              <a:rPr lang="de-DE" sz="2000" dirty="0"/>
              <a:t>, </a:t>
            </a:r>
          </a:p>
          <a:p>
            <a:endParaRPr lang="de-DE" sz="2000" dirty="0"/>
          </a:p>
          <a:p>
            <a:r>
              <a:rPr lang="de-DE" sz="2000" dirty="0"/>
              <a:t>auf Verfahrensrechte achten</a:t>
            </a:r>
          </a:p>
          <a:p>
            <a:endParaRPr lang="de-DE" sz="2000" dirty="0"/>
          </a:p>
          <a:p>
            <a:r>
              <a:rPr lang="de-DE" sz="2000" dirty="0"/>
              <a:t>Beteiligung in allen Verfahrensschritten des Gesamtplanverfahrens </a:t>
            </a:r>
          </a:p>
          <a:p>
            <a:endParaRPr lang="de-DE" sz="2000" dirty="0"/>
          </a:p>
          <a:p>
            <a:r>
              <a:rPr lang="de-DE" sz="2000" b="1" dirty="0"/>
              <a:t>konkrete</a:t>
            </a:r>
            <a:r>
              <a:rPr lang="de-DE" sz="2000" dirty="0"/>
              <a:t>, überprüfbare </a:t>
            </a:r>
            <a:r>
              <a:rPr lang="de-DE" sz="2000" b="1" dirty="0"/>
              <a:t>Teilhabeziele </a:t>
            </a:r>
            <a:r>
              <a:rPr lang="de-DE" sz="2000" dirty="0"/>
              <a:t>vereinbaren, </a:t>
            </a:r>
          </a:p>
          <a:p>
            <a:endParaRPr lang="de-DE" sz="2000" dirty="0"/>
          </a:p>
          <a:p>
            <a:r>
              <a:rPr lang="de-DE" sz="2000" dirty="0"/>
              <a:t>um </a:t>
            </a:r>
            <a:r>
              <a:rPr lang="de-DE" sz="2000" b="1" dirty="0"/>
              <a:t>personenzentrierte Leistungen </a:t>
            </a:r>
            <a:r>
              <a:rPr lang="de-DE" sz="2000" dirty="0"/>
              <a:t>zu erhalten, </a:t>
            </a:r>
          </a:p>
          <a:p>
            <a:endParaRPr lang="de-DE" sz="2000" b="1" dirty="0"/>
          </a:p>
          <a:p>
            <a:r>
              <a:rPr lang="de-DE" sz="2000" b="1" dirty="0"/>
              <a:t>die </a:t>
            </a:r>
            <a:r>
              <a:rPr lang="de-DE" sz="2000" dirty="0"/>
              <a:t>dann</a:t>
            </a:r>
            <a:r>
              <a:rPr lang="de-DE" sz="2000" b="1" dirty="0"/>
              <a:t> Inhalt des Gesamtplanes </a:t>
            </a:r>
            <a:r>
              <a:rPr lang="de-DE" sz="2000" dirty="0"/>
              <a:t>nach § 121 SGB IX </a:t>
            </a:r>
            <a:r>
              <a:rPr lang="de-DE" sz="2000" b="1" dirty="0"/>
              <a:t>werden</a:t>
            </a:r>
            <a:r>
              <a:rPr lang="de-DE" sz="2000" dirty="0"/>
              <a:t>. </a:t>
            </a:r>
          </a:p>
        </p:txBody>
      </p:sp>
      <p:sp>
        <p:nvSpPr>
          <p:cNvPr id="10" name="Fußzeilenplatzhalter 1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/>
          <a:p>
            <a:r>
              <a:rPr lang="de-DE" dirty="0"/>
              <a:t>- Hohage, May &amp; Partner -</a:t>
            </a:r>
            <a:endParaRPr lang="en-US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9F14D15-AB32-47BB-B494-CA7180B1DB5C}" type="slidenum">
              <a:rPr lang="en-US" smtClean="0"/>
              <a:pPr>
                <a:defRPr/>
              </a:pPr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8280556"/>
      </p:ext>
    </p:extLst>
  </p:cSld>
  <p:clrMapOvr>
    <a:masterClrMapping/>
  </p:clrMapOvr>
  <p:transition>
    <p:zoom/>
  </p:transition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Line 2"/>
          <p:cNvSpPr>
            <a:spLocks noChangeShapeType="1"/>
          </p:cNvSpPr>
          <p:nvPr/>
        </p:nvSpPr>
        <p:spPr bwMode="auto">
          <a:xfrm>
            <a:off x="304800" y="6096000"/>
            <a:ext cx="853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2052" name="Rectangle 3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en-US" sz="1400" dirty="0">
              <a:solidFill>
                <a:srgbClr val="000000"/>
              </a:solidFill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9324528" y="1412776"/>
            <a:ext cx="1827623" cy="70788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br>
              <a:rPr lang="de-DE" sz="2000" dirty="0"/>
            </a:br>
            <a:endParaRPr lang="de-DE" sz="2000" dirty="0"/>
          </a:p>
        </p:txBody>
      </p:sp>
      <p:sp>
        <p:nvSpPr>
          <p:cNvPr id="2" name="Fußzeilenplatzhalt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Hohage, May &amp; Partner </a:t>
            </a:r>
            <a:endParaRPr lang="en-US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9F14D15-AB32-47BB-B494-CA7180B1DB5C}" type="slidenum">
              <a:rPr lang="en-US" smtClean="0"/>
              <a:pPr>
                <a:defRPr/>
              </a:pPr>
              <a:t>44</a:t>
            </a:fld>
            <a:endParaRPr lang="en-US"/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28600" y="439738"/>
            <a:ext cx="425949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800" b="1" dirty="0">
                <a:solidFill>
                  <a:schemeClr val="bg1"/>
                </a:solidFill>
              </a:rPr>
              <a:t>Bundesteilhabegesetz </a:t>
            </a:r>
          </a:p>
        </p:txBody>
      </p:sp>
      <p:sp>
        <p:nvSpPr>
          <p:cNvPr id="12" name="Ellipse 11"/>
          <p:cNvSpPr/>
          <p:nvPr/>
        </p:nvSpPr>
        <p:spPr bwMode="auto">
          <a:xfrm>
            <a:off x="1342728" y="861986"/>
            <a:ext cx="144016" cy="147630"/>
          </a:xfrm>
          <a:prstGeom prst="ellipse">
            <a:avLst/>
          </a:prstGeom>
          <a:solidFill>
            <a:srgbClr val="85C2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3" name="Ellipse 12"/>
          <p:cNvSpPr/>
          <p:nvPr/>
        </p:nvSpPr>
        <p:spPr bwMode="auto">
          <a:xfrm>
            <a:off x="2051720" y="801783"/>
            <a:ext cx="144016" cy="147630"/>
          </a:xfrm>
          <a:prstGeom prst="ellipse">
            <a:avLst/>
          </a:prstGeom>
          <a:solidFill>
            <a:srgbClr val="85C2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4" name="Ellipse 13"/>
          <p:cNvSpPr/>
          <p:nvPr/>
        </p:nvSpPr>
        <p:spPr bwMode="auto">
          <a:xfrm>
            <a:off x="2692499" y="714356"/>
            <a:ext cx="144016" cy="147630"/>
          </a:xfrm>
          <a:prstGeom prst="ellipse">
            <a:avLst/>
          </a:prstGeom>
          <a:solidFill>
            <a:srgbClr val="85C2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5" name="Ellipse 14"/>
          <p:cNvSpPr/>
          <p:nvPr/>
        </p:nvSpPr>
        <p:spPr bwMode="auto">
          <a:xfrm>
            <a:off x="3321546" y="601385"/>
            <a:ext cx="144016" cy="147630"/>
          </a:xfrm>
          <a:prstGeom prst="ellipse">
            <a:avLst/>
          </a:prstGeom>
          <a:solidFill>
            <a:srgbClr val="85C2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6" name="Ellipse 15"/>
          <p:cNvSpPr/>
          <p:nvPr/>
        </p:nvSpPr>
        <p:spPr bwMode="auto">
          <a:xfrm>
            <a:off x="3954388" y="546389"/>
            <a:ext cx="144016" cy="147630"/>
          </a:xfrm>
          <a:prstGeom prst="ellipse">
            <a:avLst/>
          </a:prstGeom>
          <a:solidFill>
            <a:srgbClr val="85C2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7" name="Ellipse 16"/>
          <p:cNvSpPr/>
          <p:nvPr/>
        </p:nvSpPr>
        <p:spPr bwMode="auto">
          <a:xfrm>
            <a:off x="4587230" y="507129"/>
            <a:ext cx="144016" cy="147630"/>
          </a:xfrm>
          <a:prstGeom prst="ellipse">
            <a:avLst/>
          </a:prstGeom>
          <a:solidFill>
            <a:srgbClr val="85C2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8" name="Ellipse 17"/>
          <p:cNvSpPr/>
          <p:nvPr/>
        </p:nvSpPr>
        <p:spPr bwMode="auto">
          <a:xfrm>
            <a:off x="5220072" y="418456"/>
            <a:ext cx="144016" cy="147630"/>
          </a:xfrm>
          <a:prstGeom prst="ellipse">
            <a:avLst/>
          </a:prstGeom>
          <a:solidFill>
            <a:srgbClr val="85C2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9" name="Ellipse 18"/>
          <p:cNvSpPr/>
          <p:nvPr/>
        </p:nvSpPr>
        <p:spPr bwMode="auto">
          <a:xfrm>
            <a:off x="5724128" y="341359"/>
            <a:ext cx="144016" cy="147630"/>
          </a:xfrm>
          <a:prstGeom prst="ellipse">
            <a:avLst/>
          </a:prstGeom>
          <a:solidFill>
            <a:srgbClr val="85C2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20" name="Ellipse 19"/>
          <p:cNvSpPr/>
          <p:nvPr/>
        </p:nvSpPr>
        <p:spPr bwMode="auto">
          <a:xfrm>
            <a:off x="6300192" y="257034"/>
            <a:ext cx="144016" cy="147630"/>
          </a:xfrm>
          <a:prstGeom prst="ellipse">
            <a:avLst/>
          </a:prstGeom>
          <a:solidFill>
            <a:srgbClr val="85C2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21" name="Ellipse 20"/>
          <p:cNvSpPr/>
          <p:nvPr/>
        </p:nvSpPr>
        <p:spPr bwMode="auto">
          <a:xfrm>
            <a:off x="6876256" y="185026"/>
            <a:ext cx="144016" cy="147630"/>
          </a:xfrm>
          <a:prstGeom prst="ellipse">
            <a:avLst/>
          </a:prstGeom>
          <a:solidFill>
            <a:srgbClr val="85C2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22" name="Ellipse 21"/>
          <p:cNvSpPr/>
          <p:nvPr/>
        </p:nvSpPr>
        <p:spPr bwMode="auto">
          <a:xfrm>
            <a:off x="3249538" y="476188"/>
            <a:ext cx="288032" cy="288032"/>
          </a:xfrm>
          <a:prstGeom prst="ellipse">
            <a:avLst/>
          </a:prstGeom>
          <a:solidFill>
            <a:srgbClr val="85C2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23" name="Ellipse 22"/>
          <p:cNvSpPr/>
          <p:nvPr/>
        </p:nvSpPr>
        <p:spPr bwMode="auto">
          <a:xfrm>
            <a:off x="700200" y="934969"/>
            <a:ext cx="144016" cy="147630"/>
          </a:xfrm>
          <a:prstGeom prst="ellipse">
            <a:avLst/>
          </a:prstGeom>
          <a:solidFill>
            <a:srgbClr val="85C2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24" name="Ellipse 23"/>
          <p:cNvSpPr/>
          <p:nvPr/>
        </p:nvSpPr>
        <p:spPr bwMode="auto">
          <a:xfrm>
            <a:off x="7452320" y="113018"/>
            <a:ext cx="144016" cy="147630"/>
          </a:xfrm>
          <a:prstGeom prst="ellipse">
            <a:avLst/>
          </a:prstGeom>
          <a:solidFill>
            <a:srgbClr val="85C2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4" name="Rechteck 3"/>
          <p:cNvSpPr/>
          <p:nvPr/>
        </p:nvSpPr>
        <p:spPr>
          <a:xfrm>
            <a:off x="174830" y="1531169"/>
            <a:ext cx="88248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2400" b="1" i="1" dirty="0"/>
              <a:t>§ 123 Abs. 4 SGB IX</a:t>
            </a:r>
          </a:p>
          <a:p>
            <a:endParaRPr lang="de-DE" sz="2400" b="1" i="1" dirty="0"/>
          </a:p>
          <a:p>
            <a:r>
              <a:rPr lang="de-DE" sz="2400" i="1" dirty="0"/>
              <a:t>(4) Besteht eine schriftliche Vereinbarung, </a:t>
            </a:r>
            <a:r>
              <a:rPr lang="de-DE" sz="2400" i="1" dirty="0">
                <a:solidFill>
                  <a:srgbClr val="FF0000"/>
                </a:solidFill>
              </a:rPr>
              <a:t>so ist der Leistungserbringer,</a:t>
            </a:r>
            <a:r>
              <a:rPr lang="de-DE" sz="2400" i="1" dirty="0"/>
              <a:t> […], im Rahmen des vereinbarten Leistungsangebotes </a:t>
            </a:r>
            <a:r>
              <a:rPr lang="de-DE" sz="2400" i="1" dirty="0">
                <a:solidFill>
                  <a:srgbClr val="FF0000"/>
                </a:solidFill>
              </a:rPr>
              <a:t>verpflichtet,</a:t>
            </a:r>
            <a:r>
              <a:rPr lang="de-DE" sz="2400" i="1" dirty="0"/>
              <a:t> </a:t>
            </a:r>
          </a:p>
          <a:p>
            <a:endParaRPr lang="de-DE" sz="2400" i="1" dirty="0"/>
          </a:p>
          <a:p>
            <a:r>
              <a:rPr lang="de-DE" sz="2400" i="1" dirty="0"/>
              <a:t>	- Leistungsberechtigte aufzunehmen und </a:t>
            </a:r>
          </a:p>
          <a:p>
            <a:endParaRPr lang="de-DE" sz="2400" i="1" dirty="0"/>
          </a:p>
          <a:p>
            <a:r>
              <a:rPr lang="de-DE" sz="2400" i="1" dirty="0">
                <a:solidFill>
                  <a:srgbClr val="FF0000"/>
                </a:solidFill>
              </a:rPr>
              <a:t>	- Leistungen der Eingliederungshilfe unter Beachtung der 	Inhalte des Gesamtplanes nach § 121 zu erbringen. </a:t>
            </a:r>
          </a:p>
          <a:p>
            <a:endParaRPr lang="de-DE" sz="2400" i="1" dirty="0">
              <a:solidFill>
                <a:srgbClr val="FF0000"/>
              </a:solidFill>
            </a:endParaRPr>
          </a:p>
          <a:p>
            <a:r>
              <a:rPr lang="de-DE" sz="2400" b="1" i="1" dirty="0">
                <a:solidFill>
                  <a:srgbClr val="FF0000"/>
                </a:solidFill>
              </a:rPr>
              <a:t>	= </a:t>
            </a:r>
            <a:r>
              <a:rPr lang="de-DE" sz="2400" b="1" i="1" u="sng" dirty="0">
                <a:solidFill>
                  <a:srgbClr val="FF0000"/>
                </a:solidFill>
              </a:rPr>
              <a:t>Bindungswirkung für Leistungserbringer</a:t>
            </a:r>
          </a:p>
        </p:txBody>
      </p:sp>
      <p:sp>
        <p:nvSpPr>
          <p:cNvPr id="26" name="Rectangle 6"/>
          <p:cNvSpPr>
            <a:spLocks noChangeArrowheads="1"/>
          </p:cNvSpPr>
          <p:nvPr/>
        </p:nvSpPr>
        <p:spPr bwMode="auto">
          <a:xfrm>
            <a:off x="0" y="-76200"/>
            <a:ext cx="9144000" cy="1219200"/>
          </a:xfrm>
          <a:prstGeom prst="rect">
            <a:avLst/>
          </a:prstGeom>
          <a:solidFill>
            <a:srgbClr val="0033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7" name="Text Box 7"/>
          <p:cNvSpPr txBox="1">
            <a:spLocks noChangeArrowheads="1"/>
          </p:cNvSpPr>
          <p:nvPr/>
        </p:nvSpPr>
        <p:spPr bwMode="auto">
          <a:xfrm>
            <a:off x="228600" y="439738"/>
            <a:ext cx="415370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8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Bundesteilhabegesetz</a:t>
            </a:r>
          </a:p>
        </p:txBody>
      </p:sp>
      <p:graphicFrame>
        <p:nvGraphicFramePr>
          <p:cNvPr id="28" name="Object 8"/>
          <p:cNvGraphicFramePr>
            <a:graphicFrameLocks noChangeAspect="1"/>
          </p:cNvGraphicFramePr>
          <p:nvPr/>
        </p:nvGraphicFramePr>
        <p:xfrm>
          <a:off x="8153400" y="6210300"/>
          <a:ext cx="495300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655" name="Photo Editor Photo" r:id="rId3" imgW="495369" imgH="495369" progId="">
                  <p:embed/>
                </p:oleObj>
              </mc:Choice>
              <mc:Fallback>
                <p:oleObj name="Photo Editor Photo" r:id="rId3" imgW="495369" imgH="495369" progId="">
                  <p:embed/>
                  <p:pic>
                    <p:nvPicPr>
                      <p:cNvPr id="28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53400" y="6210300"/>
                        <a:ext cx="495300" cy="495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532145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Line 2"/>
          <p:cNvSpPr>
            <a:spLocks noChangeShapeType="1"/>
          </p:cNvSpPr>
          <p:nvPr/>
        </p:nvSpPr>
        <p:spPr bwMode="auto">
          <a:xfrm>
            <a:off x="304800" y="6096000"/>
            <a:ext cx="853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052" name="Rectangle 3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055" name="Rectangle 6"/>
          <p:cNvSpPr>
            <a:spLocks noChangeArrowheads="1"/>
          </p:cNvSpPr>
          <p:nvPr/>
        </p:nvSpPr>
        <p:spPr bwMode="auto">
          <a:xfrm>
            <a:off x="0" y="-76200"/>
            <a:ext cx="9144000" cy="1219200"/>
          </a:xfrm>
          <a:prstGeom prst="rect">
            <a:avLst/>
          </a:prstGeom>
          <a:solidFill>
            <a:srgbClr val="0033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056" name="Text Box 7"/>
          <p:cNvSpPr txBox="1">
            <a:spLocks noChangeArrowheads="1"/>
          </p:cNvSpPr>
          <p:nvPr/>
        </p:nvSpPr>
        <p:spPr bwMode="auto">
          <a:xfrm>
            <a:off x="228600" y="439738"/>
            <a:ext cx="489428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2800" b="1" kern="0" dirty="0">
                <a:solidFill>
                  <a:schemeClr val="bg1"/>
                </a:solidFill>
              </a:rPr>
              <a:t>Wirkung und Wirksamkeit</a:t>
            </a:r>
            <a:endParaRPr kumimoji="0" lang="de-DE" sz="2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</a:endParaRPr>
          </a:p>
        </p:txBody>
      </p:sp>
      <p:graphicFrame>
        <p:nvGraphicFramePr>
          <p:cNvPr id="2050" name="Object 8"/>
          <p:cNvGraphicFramePr>
            <a:graphicFrameLocks noChangeAspect="1"/>
          </p:cNvGraphicFramePr>
          <p:nvPr/>
        </p:nvGraphicFramePr>
        <p:xfrm>
          <a:off x="8153400" y="6210300"/>
          <a:ext cx="495300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1561" name="Photo Editor Photo" r:id="rId3" imgW="495369" imgH="495369" progId="">
                  <p:embed/>
                </p:oleObj>
              </mc:Choice>
              <mc:Fallback>
                <p:oleObj name="Photo Editor Photo" r:id="rId3" imgW="495369" imgH="495369" progId="">
                  <p:embed/>
                  <p:pic>
                    <p:nvPicPr>
                      <p:cNvPr id="205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53400" y="6210300"/>
                        <a:ext cx="495300" cy="495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23850" y="1714488"/>
            <a:ext cx="8569325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marR="0" lvl="0" indent="-4572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	</a:t>
            </a:r>
            <a:endParaRPr kumimoji="0" lang="de-DE" sz="20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" name="Rechteck 1"/>
          <p:cNvSpPr/>
          <p:nvPr/>
        </p:nvSpPr>
        <p:spPr>
          <a:xfrm>
            <a:off x="228600" y="1196130"/>
            <a:ext cx="8352929" cy="440120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/>
          <a:p>
            <a:r>
              <a:rPr lang="de-DE" sz="2000" dirty="0"/>
              <a:t>Für Menschen mit Behinderung soll die </a:t>
            </a:r>
            <a:r>
              <a:rPr lang="de-DE" sz="2000" b="1" dirty="0"/>
              <a:t>Wirkung</a:t>
            </a:r>
            <a:r>
              <a:rPr lang="de-DE" sz="2000" dirty="0"/>
              <a:t> der Leistung im </a:t>
            </a:r>
            <a:r>
              <a:rPr lang="de-DE" sz="2000" b="1" dirty="0"/>
              <a:t>Gesamtplanverfahren</a:t>
            </a:r>
            <a:r>
              <a:rPr lang="de-DE" sz="2000" dirty="0"/>
              <a:t> kontrolliert</a:t>
            </a:r>
          </a:p>
          <a:p>
            <a:endParaRPr lang="de-DE" sz="2000" dirty="0"/>
          </a:p>
          <a:p>
            <a:r>
              <a:rPr lang="de-DE" sz="2000" dirty="0"/>
              <a:t>Bei den Leistungserbringern soll die </a:t>
            </a:r>
            <a:r>
              <a:rPr lang="de-DE" sz="2000" b="1" dirty="0"/>
              <a:t>Wirksamkeit von Leistungen </a:t>
            </a:r>
            <a:r>
              <a:rPr lang="de-DE" sz="2000" dirty="0"/>
              <a:t>im </a:t>
            </a:r>
            <a:r>
              <a:rPr lang="de-DE" sz="2000" b="1" dirty="0"/>
              <a:t>Vertragsrecht</a:t>
            </a:r>
            <a:r>
              <a:rPr lang="de-DE" sz="2000" dirty="0"/>
              <a:t> überprüft werden. </a:t>
            </a:r>
          </a:p>
          <a:p>
            <a:endParaRPr lang="de-DE" sz="2000" b="1" dirty="0"/>
          </a:p>
          <a:p>
            <a:r>
              <a:rPr lang="de-DE" sz="2000" b="1" dirty="0"/>
              <a:t>Wie soll Teilhabe und Eingliederungshilfe gemessen werden? </a:t>
            </a:r>
          </a:p>
          <a:p>
            <a:endParaRPr lang="de-DE" sz="2000" dirty="0"/>
          </a:p>
          <a:p>
            <a:r>
              <a:rPr lang="de-DE" sz="2000" dirty="0"/>
              <a:t>Zielerreichung </a:t>
            </a:r>
            <a:r>
              <a:rPr lang="de-DE" sz="2000" b="1" dirty="0"/>
              <a:t>abhängig von vielen verschiedenen Faktoren</a:t>
            </a:r>
            <a:r>
              <a:rPr lang="de-DE" sz="2000" dirty="0"/>
              <a:t>, insbesondere, </a:t>
            </a:r>
          </a:p>
          <a:p>
            <a:endParaRPr lang="de-DE" sz="2000" dirty="0"/>
          </a:p>
          <a:p>
            <a:r>
              <a:rPr lang="de-DE" sz="2000" dirty="0"/>
              <a:t>ob </a:t>
            </a:r>
            <a:r>
              <a:rPr lang="de-DE" sz="2000" b="1" dirty="0"/>
              <a:t>Strukturen und externe Prozesse überhaupt teilhabefördernd </a:t>
            </a:r>
            <a:r>
              <a:rPr lang="de-DE" sz="2000" dirty="0"/>
              <a:t>oder Ziele hinreichend konkret oder realistisch formuliert oder dafür ausreichende Leistungen bewilligt worden sind. </a:t>
            </a:r>
          </a:p>
        </p:txBody>
      </p:sp>
      <p:sp>
        <p:nvSpPr>
          <p:cNvPr id="10" name="Fußzeilenplatzhalter 1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/>
          <a:p>
            <a:r>
              <a:rPr lang="de-DE" dirty="0"/>
              <a:t>- Hohage, May &amp; Partner -</a:t>
            </a:r>
            <a:endParaRPr lang="en-US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9F14D15-AB32-47BB-B494-CA7180B1DB5C}" type="slidenum">
              <a:rPr lang="en-US" smtClean="0"/>
              <a:pPr>
                <a:defRPr/>
              </a:pPr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6319728"/>
      </p:ext>
    </p:extLst>
  </p:cSld>
  <p:clrMapOvr>
    <a:masterClrMapping/>
  </p:clrMapOvr>
  <p:transition>
    <p:zoom/>
  </p:transition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Line 2"/>
          <p:cNvSpPr>
            <a:spLocks noChangeShapeType="1"/>
          </p:cNvSpPr>
          <p:nvPr/>
        </p:nvSpPr>
        <p:spPr bwMode="auto">
          <a:xfrm>
            <a:off x="304800" y="6096000"/>
            <a:ext cx="853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052" name="Rectangle 3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055" name="Rectangle 6"/>
          <p:cNvSpPr>
            <a:spLocks noChangeArrowheads="1"/>
          </p:cNvSpPr>
          <p:nvPr/>
        </p:nvSpPr>
        <p:spPr bwMode="auto">
          <a:xfrm>
            <a:off x="0" y="-76200"/>
            <a:ext cx="9144000" cy="1219200"/>
          </a:xfrm>
          <a:prstGeom prst="rect">
            <a:avLst/>
          </a:prstGeom>
          <a:solidFill>
            <a:srgbClr val="0033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056" name="Text Box 7"/>
          <p:cNvSpPr txBox="1">
            <a:spLocks noChangeArrowheads="1"/>
          </p:cNvSpPr>
          <p:nvPr/>
        </p:nvSpPr>
        <p:spPr bwMode="auto">
          <a:xfrm>
            <a:off x="228600" y="439738"/>
            <a:ext cx="489428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2800" b="1" kern="0">
                <a:solidFill>
                  <a:schemeClr val="bg1"/>
                </a:solidFill>
              </a:rPr>
              <a:t>Wirkung und Wirksamkeit</a:t>
            </a:r>
            <a:endParaRPr lang="de-DE" sz="2800" b="1" kern="0" dirty="0">
              <a:solidFill>
                <a:schemeClr val="bg1"/>
              </a:solidFill>
            </a:endParaRPr>
          </a:p>
        </p:txBody>
      </p:sp>
      <p:graphicFrame>
        <p:nvGraphicFramePr>
          <p:cNvPr id="2050" name="Object 8"/>
          <p:cNvGraphicFramePr>
            <a:graphicFrameLocks noChangeAspect="1"/>
          </p:cNvGraphicFramePr>
          <p:nvPr/>
        </p:nvGraphicFramePr>
        <p:xfrm>
          <a:off x="8153400" y="6210300"/>
          <a:ext cx="495300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07" name="Photo Editor Photo" r:id="rId3" imgW="495369" imgH="495369" progId="">
                  <p:embed/>
                </p:oleObj>
              </mc:Choice>
              <mc:Fallback>
                <p:oleObj name="Photo Editor Photo" r:id="rId3" imgW="495369" imgH="495369" progId="">
                  <p:embed/>
                  <p:pic>
                    <p:nvPicPr>
                      <p:cNvPr id="205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53400" y="6210300"/>
                        <a:ext cx="495300" cy="495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23850" y="1714488"/>
            <a:ext cx="8569325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marR="0" lvl="0" indent="-4572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	</a:t>
            </a:r>
            <a:endParaRPr kumimoji="0" lang="de-DE" sz="20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" name="Rechteck 1"/>
          <p:cNvSpPr/>
          <p:nvPr/>
        </p:nvSpPr>
        <p:spPr>
          <a:xfrm>
            <a:off x="228600" y="1196130"/>
            <a:ext cx="8352929" cy="40934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/>
          <a:p>
            <a:endParaRPr lang="de-DE" sz="2000" dirty="0"/>
          </a:p>
          <a:p>
            <a:r>
              <a:rPr lang="de-DE" sz="2000" dirty="0"/>
              <a:t>Die </a:t>
            </a:r>
            <a:r>
              <a:rPr lang="de-DE" sz="2000" b="1" dirty="0"/>
              <a:t>Ermittlung der Wirkung </a:t>
            </a:r>
            <a:r>
              <a:rPr lang="de-DE" sz="2000" dirty="0"/>
              <a:t>und der Ergebnisqualität ist somit qualitativ an der Erreichung der im Gesamtplan verankerten Ziele zu messen, aber auch </a:t>
            </a:r>
            <a:r>
              <a:rPr lang="de-DE" sz="2000" b="1" dirty="0"/>
              <a:t>unter Einschluss der subjektiven Zufriedenheit </a:t>
            </a:r>
            <a:r>
              <a:rPr lang="de-DE" sz="2000" dirty="0"/>
              <a:t>der leistungsberechtigten Personen.</a:t>
            </a:r>
          </a:p>
          <a:p>
            <a:endParaRPr lang="de-DE" sz="2000" dirty="0"/>
          </a:p>
          <a:p>
            <a:r>
              <a:rPr lang="de-DE" sz="2000" dirty="0"/>
              <a:t>Die </a:t>
            </a:r>
            <a:r>
              <a:rPr lang="de-DE" sz="2000" b="1" dirty="0"/>
              <a:t>korrekte Bedarfsermittlung </a:t>
            </a:r>
            <a:r>
              <a:rPr lang="de-DE" sz="2000" dirty="0"/>
              <a:t>mit entsprechenden realistischen Zielen ist damit von besonderer Bedeutung, Perspektive und Wunsch der leistungsberechtigten Personen </a:t>
            </a:r>
            <a:r>
              <a:rPr lang="de-DE" sz="2000" b="1" dirty="0"/>
              <a:t>entscheidend</a:t>
            </a:r>
            <a:r>
              <a:rPr lang="de-DE" sz="2000" dirty="0"/>
              <a:t> (§ 117 Abs. 1 Nr. 2 SGB IX). </a:t>
            </a:r>
          </a:p>
          <a:p>
            <a:endParaRPr lang="de-DE" sz="2000" dirty="0"/>
          </a:p>
          <a:p>
            <a:r>
              <a:rPr lang="de-DE" sz="2000" dirty="0"/>
              <a:t>Der „</a:t>
            </a:r>
            <a:r>
              <a:rPr lang="de-DE" sz="2000" b="1" dirty="0"/>
              <a:t>Kurzschluss“</a:t>
            </a:r>
            <a:r>
              <a:rPr lang="de-DE" sz="2000" dirty="0"/>
              <a:t>: Ziel nicht erreicht und damit Einstellung der Leistung wäre </a:t>
            </a:r>
            <a:r>
              <a:rPr lang="de-DE" sz="2000" b="1" dirty="0"/>
              <a:t>unzutreffend</a:t>
            </a:r>
            <a:r>
              <a:rPr lang="de-DE" sz="2000" dirty="0"/>
              <a:t>. </a:t>
            </a:r>
          </a:p>
        </p:txBody>
      </p:sp>
      <p:sp>
        <p:nvSpPr>
          <p:cNvPr id="10" name="Fußzeilenplatzhalter 1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/>
          <a:p>
            <a:r>
              <a:rPr lang="de-DE" dirty="0"/>
              <a:t>- Hohage, May &amp; Partner -</a:t>
            </a:r>
            <a:endParaRPr lang="en-US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9F14D15-AB32-47BB-B494-CA7180B1DB5C}" type="slidenum">
              <a:rPr lang="en-US" smtClean="0"/>
              <a:pPr>
                <a:defRPr/>
              </a:pPr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9941"/>
      </p:ext>
    </p:extLst>
  </p:cSld>
  <p:clrMapOvr>
    <a:masterClrMapping/>
  </p:clrMapOvr>
  <p:transition>
    <p:zoom/>
  </p:transition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Line 2"/>
          <p:cNvSpPr>
            <a:spLocks noChangeShapeType="1"/>
          </p:cNvSpPr>
          <p:nvPr/>
        </p:nvSpPr>
        <p:spPr bwMode="auto">
          <a:xfrm>
            <a:off x="304800" y="6096000"/>
            <a:ext cx="853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052" name="Rectangle 3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055" name="Rectangle 6"/>
          <p:cNvSpPr>
            <a:spLocks noChangeArrowheads="1"/>
          </p:cNvSpPr>
          <p:nvPr/>
        </p:nvSpPr>
        <p:spPr bwMode="auto">
          <a:xfrm>
            <a:off x="0" y="-76200"/>
            <a:ext cx="9144000" cy="1219200"/>
          </a:xfrm>
          <a:prstGeom prst="rect">
            <a:avLst/>
          </a:prstGeom>
          <a:solidFill>
            <a:srgbClr val="0033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056" name="Text Box 7"/>
          <p:cNvSpPr txBox="1">
            <a:spLocks noChangeArrowheads="1"/>
          </p:cNvSpPr>
          <p:nvPr/>
        </p:nvSpPr>
        <p:spPr bwMode="auto">
          <a:xfrm>
            <a:off x="228600" y="439738"/>
            <a:ext cx="489428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2800" b="1" kern="0">
                <a:solidFill>
                  <a:schemeClr val="bg1"/>
                </a:solidFill>
              </a:rPr>
              <a:t>Wirkung und Wirksamkeit</a:t>
            </a:r>
            <a:endParaRPr lang="de-DE" sz="2800" b="1" kern="0" dirty="0">
              <a:solidFill>
                <a:schemeClr val="bg1"/>
              </a:solidFill>
            </a:endParaRPr>
          </a:p>
        </p:txBody>
      </p:sp>
      <p:graphicFrame>
        <p:nvGraphicFramePr>
          <p:cNvPr id="2050" name="Object 8"/>
          <p:cNvGraphicFramePr>
            <a:graphicFrameLocks noChangeAspect="1"/>
          </p:cNvGraphicFramePr>
          <p:nvPr/>
        </p:nvGraphicFramePr>
        <p:xfrm>
          <a:off x="8153400" y="6210300"/>
          <a:ext cx="495300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632" name="Photo Editor Photo" r:id="rId3" imgW="495369" imgH="495369" progId="">
                  <p:embed/>
                </p:oleObj>
              </mc:Choice>
              <mc:Fallback>
                <p:oleObj name="Photo Editor Photo" r:id="rId3" imgW="495369" imgH="495369" progId="">
                  <p:embed/>
                  <p:pic>
                    <p:nvPicPr>
                      <p:cNvPr id="205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53400" y="6210300"/>
                        <a:ext cx="495300" cy="495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23850" y="1714488"/>
            <a:ext cx="8569325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marR="0" lvl="0" indent="-4572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	</a:t>
            </a:r>
            <a:endParaRPr kumimoji="0" lang="de-DE" sz="20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" name="Rechteck 1"/>
          <p:cNvSpPr/>
          <p:nvPr/>
        </p:nvSpPr>
        <p:spPr>
          <a:xfrm>
            <a:off x="228600" y="1196130"/>
            <a:ext cx="8352929" cy="470898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/>
          <a:p>
            <a:r>
              <a:rPr lang="de-DE" sz="2000" b="1" dirty="0"/>
              <a:t>Leistungsberechtigte</a:t>
            </a:r>
            <a:r>
              <a:rPr lang="de-DE" sz="2000" dirty="0"/>
              <a:t> als </a:t>
            </a:r>
            <a:r>
              <a:rPr lang="de-DE" sz="2000" b="1" dirty="0"/>
              <a:t>Steuerungsinstanz </a:t>
            </a:r>
            <a:r>
              <a:rPr lang="de-DE" sz="2000" dirty="0"/>
              <a:t>einer Wirkungskontrolle? </a:t>
            </a:r>
          </a:p>
          <a:p>
            <a:r>
              <a:rPr lang="de-DE" sz="2000" dirty="0"/>
              <a:t>Gründe:</a:t>
            </a:r>
          </a:p>
          <a:p>
            <a:r>
              <a:rPr lang="de-DE" sz="2000" dirty="0"/>
              <a:t>-	Selbstbestimmung</a:t>
            </a:r>
          </a:p>
          <a:p>
            <a:r>
              <a:rPr lang="de-DE" sz="2000" dirty="0"/>
              <a:t>-	ICF Orientierung am Teilhabewunsch</a:t>
            </a:r>
          </a:p>
          <a:p>
            <a:endParaRPr lang="de-DE" sz="2000" dirty="0"/>
          </a:p>
          <a:p>
            <a:r>
              <a:rPr lang="de-DE" sz="2000" b="1" dirty="0"/>
              <a:t>Leistungsträger und Steuerungskontrolle</a:t>
            </a:r>
            <a:r>
              <a:rPr lang="de-DE" sz="2000" dirty="0"/>
              <a:t>: </a:t>
            </a:r>
          </a:p>
          <a:p>
            <a:r>
              <a:rPr lang="de-DE" sz="2000" dirty="0"/>
              <a:t>-	Verantwortung für die Leistungsfinanzierung </a:t>
            </a:r>
          </a:p>
          <a:p>
            <a:r>
              <a:rPr lang="de-DE" sz="2000" dirty="0"/>
              <a:t>-	Gesamtplanverantwortung </a:t>
            </a:r>
          </a:p>
          <a:p>
            <a:r>
              <a:rPr lang="de-DE" sz="2000" u="sng" dirty="0"/>
              <a:t>Grenzen:</a:t>
            </a:r>
            <a:r>
              <a:rPr lang="de-DE" sz="2000" dirty="0"/>
              <a:t> </a:t>
            </a:r>
          </a:p>
          <a:p>
            <a:r>
              <a:rPr lang="de-DE" sz="2000" dirty="0"/>
              <a:t>Leistungsträger ist nicht selbst betroffen ist.</a:t>
            </a:r>
          </a:p>
          <a:p>
            <a:endParaRPr lang="de-DE" sz="2000" dirty="0"/>
          </a:p>
          <a:p>
            <a:r>
              <a:rPr lang="de-DE" sz="2000" b="1" dirty="0"/>
              <a:t>Leistungserbringer als Steuerungsinstanz </a:t>
            </a:r>
            <a:r>
              <a:rPr lang="de-DE" sz="2000" dirty="0"/>
              <a:t>für die Wirkung von Leistungen?</a:t>
            </a:r>
          </a:p>
          <a:p>
            <a:r>
              <a:rPr lang="de-DE" sz="2000" dirty="0"/>
              <a:t>-	individuelle Bedarfsermittlung liegt nicht bei diesen</a:t>
            </a:r>
          </a:p>
        </p:txBody>
      </p:sp>
      <p:sp>
        <p:nvSpPr>
          <p:cNvPr id="10" name="Fußzeilenplatzhalter 1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/>
          <a:p>
            <a:r>
              <a:rPr lang="de-DE" dirty="0"/>
              <a:t>- Hohage, May &amp; Partner -</a:t>
            </a:r>
            <a:endParaRPr lang="en-US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9F14D15-AB32-47BB-B494-CA7180B1DB5C}" type="slidenum">
              <a:rPr lang="en-US" smtClean="0"/>
              <a:pPr>
                <a:defRPr/>
              </a:pPr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2228128"/>
      </p:ext>
    </p:extLst>
  </p:cSld>
  <p:clrMapOvr>
    <a:masterClrMapping/>
  </p:clrMapOvr>
  <p:transition>
    <p:zoom/>
  </p:transition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Line 2"/>
          <p:cNvSpPr>
            <a:spLocks noChangeShapeType="1"/>
          </p:cNvSpPr>
          <p:nvPr/>
        </p:nvSpPr>
        <p:spPr bwMode="auto">
          <a:xfrm>
            <a:off x="304800" y="6096000"/>
            <a:ext cx="853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052" name="Rectangle 3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055" name="Rectangle 6"/>
          <p:cNvSpPr>
            <a:spLocks noChangeArrowheads="1"/>
          </p:cNvSpPr>
          <p:nvPr/>
        </p:nvSpPr>
        <p:spPr bwMode="auto">
          <a:xfrm>
            <a:off x="0" y="-76200"/>
            <a:ext cx="9144000" cy="1219200"/>
          </a:xfrm>
          <a:prstGeom prst="rect">
            <a:avLst/>
          </a:prstGeom>
          <a:solidFill>
            <a:srgbClr val="0033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056" name="Text Box 7"/>
          <p:cNvSpPr txBox="1">
            <a:spLocks noChangeArrowheads="1"/>
          </p:cNvSpPr>
          <p:nvPr/>
        </p:nvSpPr>
        <p:spPr bwMode="auto">
          <a:xfrm>
            <a:off x="228600" y="439738"/>
            <a:ext cx="489428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2800" b="1" kern="0">
                <a:solidFill>
                  <a:schemeClr val="bg1"/>
                </a:solidFill>
              </a:rPr>
              <a:t>Wirkung und Wirksamkeit</a:t>
            </a:r>
            <a:endParaRPr lang="de-DE" sz="2800" b="1" kern="0" dirty="0">
              <a:solidFill>
                <a:schemeClr val="bg1"/>
              </a:solidFill>
            </a:endParaRPr>
          </a:p>
        </p:txBody>
      </p:sp>
      <p:graphicFrame>
        <p:nvGraphicFramePr>
          <p:cNvPr id="2050" name="Object 8"/>
          <p:cNvGraphicFramePr>
            <a:graphicFrameLocks noChangeAspect="1"/>
          </p:cNvGraphicFramePr>
          <p:nvPr/>
        </p:nvGraphicFramePr>
        <p:xfrm>
          <a:off x="8153400" y="6210300"/>
          <a:ext cx="495300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6680" name="Photo Editor Photo" r:id="rId3" imgW="495369" imgH="495369" progId="">
                  <p:embed/>
                </p:oleObj>
              </mc:Choice>
              <mc:Fallback>
                <p:oleObj name="Photo Editor Photo" r:id="rId3" imgW="495369" imgH="495369" progId="">
                  <p:embed/>
                  <p:pic>
                    <p:nvPicPr>
                      <p:cNvPr id="205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53400" y="6210300"/>
                        <a:ext cx="495300" cy="495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23850" y="1714488"/>
            <a:ext cx="8569325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marR="0" lvl="0" indent="-4572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	</a:t>
            </a:r>
            <a:endParaRPr kumimoji="0" lang="de-DE" sz="20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" name="Rechteck 1"/>
          <p:cNvSpPr/>
          <p:nvPr/>
        </p:nvSpPr>
        <p:spPr>
          <a:xfrm>
            <a:off x="228600" y="1196130"/>
            <a:ext cx="8352929" cy="470898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/>
          <a:p>
            <a:r>
              <a:rPr lang="de-DE" sz="2000" b="1" dirty="0"/>
              <a:t>Leistungsvereinbarungen</a:t>
            </a:r>
            <a:r>
              <a:rPr lang="de-DE" sz="2000" dirty="0"/>
              <a:t>, § 125 Abs. 1 Nr. 1 SGB IX, </a:t>
            </a:r>
            <a:r>
              <a:rPr lang="de-DE" sz="2000" b="1" dirty="0"/>
              <a:t>müssen</a:t>
            </a:r>
            <a:r>
              <a:rPr lang="de-DE" sz="2000" dirty="0"/>
              <a:t> </a:t>
            </a:r>
            <a:r>
              <a:rPr lang="de-DE" sz="2000" b="1" dirty="0"/>
              <a:t>Aussagen</a:t>
            </a:r>
            <a:r>
              <a:rPr lang="de-DE" sz="2000" dirty="0"/>
              <a:t> über die </a:t>
            </a:r>
            <a:r>
              <a:rPr lang="de-DE" sz="2000" b="1" dirty="0"/>
              <a:t>Wirksamkeit</a:t>
            </a:r>
            <a:r>
              <a:rPr lang="de-DE" sz="2000" dirty="0"/>
              <a:t> von Eingliederungshilfeleistungen erhalten. </a:t>
            </a:r>
          </a:p>
          <a:p>
            <a:r>
              <a:rPr lang="de-DE" sz="2000" b="1" dirty="0"/>
              <a:t>In Rahmenverträgen</a:t>
            </a:r>
            <a:r>
              <a:rPr lang="de-DE" sz="2000" dirty="0"/>
              <a:t>, § 131 SGB IX, sind Grundsätze und Maßstäbe für die Wirtschaftlichkeit und Qualität einschl. der </a:t>
            </a:r>
            <a:r>
              <a:rPr lang="de-DE" sz="2000" b="1" dirty="0"/>
              <a:t>Wirksamkeit </a:t>
            </a:r>
            <a:r>
              <a:rPr lang="de-DE" sz="2000" dirty="0"/>
              <a:t>der Leistungen </a:t>
            </a:r>
            <a:r>
              <a:rPr lang="de-DE" sz="2000" b="1" dirty="0"/>
              <a:t>zu regeln </a:t>
            </a:r>
            <a:r>
              <a:rPr lang="de-DE" sz="2000" dirty="0"/>
              <a:t>(§ 131 Abs. 1 Nr. 6 SGB IX). </a:t>
            </a:r>
          </a:p>
          <a:p>
            <a:endParaRPr lang="de-DE" sz="2000" dirty="0"/>
          </a:p>
          <a:p>
            <a:r>
              <a:rPr lang="de-DE" sz="2000" dirty="0"/>
              <a:t>Der Begriff der </a:t>
            </a:r>
            <a:r>
              <a:rPr lang="de-DE" sz="2000" b="1" dirty="0"/>
              <a:t>Wirksamkeit </a:t>
            </a:r>
            <a:r>
              <a:rPr lang="de-DE" sz="2000" dirty="0"/>
              <a:t>wird im Recht der Eingliederungshilfe v.a. bezogen auf die Leistungserbringer verwendet, die eine Wirkung der Leistung im Einzelfall ermöglichen sollen. </a:t>
            </a:r>
          </a:p>
          <a:p>
            <a:endParaRPr lang="de-DE" sz="2000" dirty="0"/>
          </a:p>
          <a:p>
            <a:r>
              <a:rPr lang="de-DE" sz="2000" dirty="0"/>
              <a:t>Die </a:t>
            </a:r>
            <a:r>
              <a:rPr lang="de-DE" sz="2000" b="1" dirty="0"/>
              <a:t>Wirksamkeit</a:t>
            </a:r>
            <a:r>
              <a:rPr lang="de-DE" sz="2000" dirty="0"/>
              <a:t> eines Dienstes oder einer Einrichtung ist daran zu messen, ob die Gesamtheit der dort vorhandenen </a:t>
            </a:r>
            <a:r>
              <a:rPr lang="de-DE" sz="2000" b="1" dirty="0"/>
              <a:t>Strukturen und Prozesse geeignet </a:t>
            </a:r>
            <a:r>
              <a:rPr lang="de-DE" sz="2000" dirty="0"/>
              <a:t>ist, die Erreichung von </a:t>
            </a:r>
            <a:r>
              <a:rPr lang="de-DE" sz="2000" b="1" dirty="0"/>
              <a:t>Teilhabezielen im Einzelfall </a:t>
            </a:r>
            <a:r>
              <a:rPr lang="de-DE" sz="2000" dirty="0"/>
              <a:t>auch </a:t>
            </a:r>
            <a:r>
              <a:rPr lang="de-DE" sz="2000" b="1" dirty="0"/>
              <a:t>zu ermöglichen.</a:t>
            </a:r>
          </a:p>
        </p:txBody>
      </p:sp>
      <p:sp>
        <p:nvSpPr>
          <p:cNvPr id="10" name="Fußzeilenplatzhalter 1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/>
          <a:p>
            <a:r>
              <a:rPr lang="de-DE" dirty="0"/>
              <a:t>- Hohage, May &amp; Partner -</a:t>
            </a:r>
            <a:endParaRPr lang="en-US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9F14D15-AB32-47BB-B494-CA7180B1DB5C}" type="slidenum">
              <a:rPr lang="en-US" smtClean="0"/>
              <a:pPr>
                <a:defRPr/>
              </a:pPr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8068330"/>
      </p:ext>
    </p:extLst>
  </p:cSld>
  <p:clrMapOvr>
    <a:masterClrMapping/>
  </p:clrMapOvr>
  <p:transition>
    <p:zoom/>
  </p:transition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Line 2"/>
          <p:cNvSpPr>
            <a:spLocks noChangeShapeType="1"/>
          </p:cNvSpPr>
          <p:nvPr/>
        </p:nvSpPr>
        <p:spPr bwMode="auto">
          <a:xfrm>
            <a:off x="304800" y="6096000"/>
            <a:ext cx="853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052" name="Rectangle 3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055" name="Rectangle 6"/>
          <p:cNvSpPr>
            <a:spLocks noChangeArrowheads="1"/>
          </p:cNvSpPr>
          <p:nvPr/>
        </p:nvSpPr>
        <p:spPr bwMode="auto">
          <a:xfrm>
            <a:off x="0" y="-76200"/>
            <a:ext cx="9144000" cy="1219200"/>
          </a:xfrm>
          <a:prstGeom prst="rect">
            <a:avLst/>
          </a:prstGeom>
          <a:solidFill>
            <a:srgbClr val="0033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056" name="Text Box 7"/>
          <p:cNvSpPr txBox="1">
            <a:spLocks noChangeArrowheads="1"/>
          </p:cNvSpPr>
          <p:nvPr/>
        </p:nvSpPr>
        <p:spPr bwMode="auto">
          <a:xfrm>
            <a:off x="228600" y="439738"/>
            <a:ext cx="489428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2800" b="1" kern="0">
                <a:solidFill>
                  <a:schemeClr val="bg1"/>
                </a:solidFill>
              </a:rPr>
              <a:t>Wirkung und Wirksamkeit</a:t>
            </a:r>
            <a:endParaRPr lang="de-DE" sz="2800" b="1" kern="0" dirty="0">
              <a:solidFill>
                <a:schemeClr val="bg1"/>
              </a:solidFill>
            </a:endParaRPr>
          </a:p>
        </p:txBody>
      </p:sp>
      <p:graphicFrame>
        <p:nvGraphicFramePr>
          <p:cNvPr id="2050" name="Object 8"/>
          <p:cNvGraphicFramePr>
            <a:graphicFrameLocks noChangeAspect="1"/>
          </p:cNvGraphicFramePr>
          <p:nvPr/>
        </p:nvGraphicFramePr>
        <p:xfrm>
          <a:off x="8153400" y="6210300"/>
          <a:ext cx="495300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7704" name="Photo Editor Photo" r:id="rId3" imgW="495369" imgH="495369" progId="">
                  <p:embed/>
                </p:oleObj>
              </mc:Choice>
              <mc:Fallback>
                <p:oleObj name="Photo Editor Photo" r:id="rId3" imgW="495369" imgH="495369" progId="">
                  <p:embed/>
                  <p:pic>
                    <p:nvPicPr>
                      <p:cNvPr id="205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53400" y="6210300"/>
                        <a:ext cx="495300" cy="495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23850" y="1714488"/>
            <a:ext cx="8569325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marR="0" lvl="0" indent="-4572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	</a:t>
            </a:r>
            <a:endParaRPr kumimoji="0" lang="de-DE" sz="20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" name="Rechteck 1"/>
          <p:cNvSpPr/>
          <p:nvPr/>
        </p:nvSpPr>
        <p:spPr>
          <a:xfrm>
            <a:off x="228600" y="1196130"/>
            <a:ext cx="8352929" cy="470898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/>
          <a:p>
            <a:r>
              <a:rPr lang="de-DE" sz="2000" dirty="0"/>
              <a:t>Der Begriff der </a:t>
            </a:r>
            <a:r>
              <a:rPr lang="de-DE" sz="2000" b="1" dirty="0"/>
              <a:t>Wirksamkeit </a:t>
            </a:r>
            <a:r>
              <a:rPr lang="de-DE" sz="2000" dirty="0"/>
              <a:t>schließlich wird vom Gesetzgeber im Recht der Eingliederungshilfe v.a. bezogen auf die Leistungserbringer verwendet, die eine Wirkung der Leistung im Einzelfall ermöglichen sollen. </a:t>
            </a:r>
          </a:p>
          <a:p>
            <a:endParaRPr lang="de-DE" sz="2000" dirty="0"/>
          </a:p>
          <a:p>
            <a:r>
              <a:rPr lang="de-DE" sz="2000" dirty="0"/>
              <a:t>Die </a:t>
            </a:r>
            <a:r>
              <a:rPr lang="de-DE" sz="2000" b="1" dirty="0"/>
              <a:t>Wirksamkeit</a:t>
            </a:r>
            <a:r>
              <a:rPr lang="de-DE" sz="2000" dirty="0"/>
              <a:t> eines Dienstes oder einer Einrichtung ist daran zu messen, ob die Gesamtheit der dort vorhandenen </a:t>
            </a:r>
            <a:r>
              <a:rPr lang="de-DE" sz="2000" b="1" dirty="0"/>
              <a:t>Strukturen und Prozesse geeignet </a:t>
            </a:r>
            <a:r>
              <a:rPr lang="de-DE" sz="2000" dirty="0"/>
              <a:t>ist, die Erreichung von </a:t>
            </a:r>
            <a:r>
              <a:rPr lang="de-DE" sz="2000" b="1" dirty="0"/>
              <a:t>Teilhabezielen im Einzelfall </a:t>
            </a:r>
            <a:r>
              <a:rPr lang="de-DE" sz="2000" dirty="0"/>
              <a:t>auch </a:t>
            </a:r>
            <a:r>
              <a:rPr lang="de-DE" sz="2000" b="1" dirty="0"/>
              <a:t>zu ermöglichen</a:t>
            </a:r>
          </a:p>
          <a:p>
            <a:endParaRPr lang="de-DE" sz="2000" b="1" dirty="0"/>
          </a:p>
          <a:p>
            <a:r>
              <a:rPr lang="de-DE" sz="2000" b="1" dirty="0"/>
              <a:t>Umstellung von einrichtungsbezogenen zu personenbezogenen Konzepten</a:t>
            </a:r>
            <a:r>
              <a:rPr lang="de-DE" sz="2000" dirty="0"/>
              <a:t>: Fördert die Einrichtungsstruktur Inklusion, sind angebotene Leistungen teilhabeorientiert, geeignet zur Beseitigung von Barrieren, werden sie personenzentriert erbracht, damit konkret festgestellte Teilhabeziele am Ende wirklich wirksam werden </a:t>
            </a:r>
          </a:p>
        </p:txBody>
      </p:sp>
      <p:sp>
        <p:nvSpPr>
          <p:cNvPr id="10" name="Fußzeilenplatzhalter 1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/>
          <a:p>
            <a:r>
              <a:rPr lang="de-DE" dirty="0"/>
              <a:t>- Hohage, May &amp; Partner -</a:t>
            </a:r>
            <a:endParaRPr lang="en-US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9F14D15-AB32-47BB-B494-CA7180B1DB5C}" type="slidenum">
              <a:rPr lang="en-US" smtClean="0"/>
              <a:pPr>
                <a:defRPr/>
              </a:pPr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8506898"/>
      </p:ext>
    </p:extLst>
  </p:cSld>
  <p:clrMapOvr>
    <a:masterClrMapping/>
  </p:clrMapOvr>
  <p:transition>
    <p:zoom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Line 2">
            <a:extLst>
              <a:ext uri="{FF2B5EF4-FFF2-40B4-BE49-F238E27FC236}">
                <a16:creationId xmlns:a16="http://schemas.microsoft.com/office/drawing/2014/main" id="{55F60E77-6886-4278-BB7D-3BA371CF4FFF}"/>
              </a:ext>
            </a:extLst>
          </p:cNvPr>
          <p:cNvSpPr>
            <a:spLocks noChangeShapeType="1"/>
          </p:cNvSpPr>
          <p:nvPr/>
        </p:nvSpPr>
        <p:spPr bwMode="auto">
          <a:xfrm>
            <a:off x="304800" y="6096000"/>
            <a:ext cx="853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 sz="1800" kern="0" dirty="0">
              <a:solidFill>
                <a:sysClr val="windowText" lastClr="000000"/>
              </a:solidFill>
            </a:endParaRPr>
          </a:p>
        </p:txBody>
      </p:sp>
      <p:sp>
        <p:nvSpPr>
          <p:cNvPr id="2052" name="Rectangle 3">
            <a:extLst>
              <a:ext uri="{FF2B5EF4-FFF2-40B4-BE49-F238E27FC236}">
                <a16:creationId xmlns:a16="http://schemas.microsoft.com/office/drawing/2014/main" id="{0334251F-4CCA-4E90-8450-BA5F0B6AC1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 kern="0" dirty="0">
              <a:solidFill>
                <a:sysClr val="windowText" lastClr="000000"/>
              </a:solidFill>
            </a:endParaRPr>
          </a:p>
        </p:txBody>
      </p:sp>
      <p:sp>
        <p:nvSpPr>
          <p:cNvPr id="2055" name="Rectangle 6">
            <a:extLst>
              <a:ext uri="{FF2B5EF4-FFF2-40B4-BE49-F238E27FC236}">
                <a16:creationId xmlns:a16="http://schemas.microsoft.com/office/drawing/2014/main" id="{DED9D0E7-E7CD-490D-93A8-E7AC0B4963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76200"/>
            <a:ext cx="9144000" cy="1219200"/>
          </a:xfrm>
          <a:prstGeom prst="rect">
            <a:avLst/>
          </a:prstGeom>
          <a:solidFill>
            <a:srgbClr val="0033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 sz="1800" kern="0" dirty="0">
              <a:solidFill>
                <a:sysClr val="windowText" lastClr="000000"/>
              </a:solidFill>
            </a:endParaRPr>
          </a:p>
        </p:txBody>
      </p:sp>
      <p:sp>
        <p:nvSpPr>
          <p:cNvPr id="2056" name="Text Box 7">
            <a:extLst>
              <a:ext uri="{FF2B5EF4-FFF2-40B4-BE49-F238E27FC236}">
                <a16:creationId xmlns:a16="http://schemas.microsoft.com/office/drawing/2014/main" id="{19176210-CC79-407D-95C3-FAE700695C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439738"/>
            <a:ext cx="415448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2800" b="1" kern="0" dirty="0">
                <a:solidFill>
                  <a:schemeClr val="bg1"/>
                </a:solidFill>
              </a:rPr>
              <a:t>Bundesteilhabegesetz</a:t>
            </a:r>
          </a:p>
        </p:txBody>
      </p:sp>
      <p:graphicFrame>
        <p:nvGraphicFramePr>
          <p:cNvPr id="88070" name="Object 8">
            <a:extLst>
              <a:ext uri="{FF2B5EF4-FFF2-40B4-BE49-F238E27FC236}">
                <a16:creationId xmlns:a16="http://schemas.microsoft.com/office/drawing/2014/main" id="{7B5D6152-D930-40A3-90FD-7A4CBA102DF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8172450" y="6199188"/>
          <a:ext cx="495300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552" name="Photo Editor Photo" r:id="rId4" imgW="495369" imgH="495369" progId="">
                  <p:embed/>
                </p:oleObj>
              </mc:Choice>
              <mc:Fallback>
                <p:oleObj name="Photo Editor Photo" r:id="rId4" imgW="495369" imgH="495369" progId="">
                  <p:embed/>
                  <p:pic>
                    <p:nvPicPr>
                      <p:cNvPr id="88070" name="Object 8">
                        <a:extLst>
                          <a:ext uri="{FF2B5EF4-FFF2-40B4-BE49-F238E27FC236}">
                            <a16:creationId xmlns:a16="http://schemas.microsoft.com/office/drawing/2014/main" id="{7B5D6152-D930-40A3-90FD-7A4CBA102DF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72450" y="6199188"/>
                        <a:ext cx="495300" cy="495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 Box 7">
            <a:extLst>
              <a:ext uri="{FF2B5EF4-FFF2-40B4-BE49-F238E27FC236}">
                <a16:creationId xmlns:a16="http://schemas.microsoft.com/office/drawing/2014/main" id="{9A910D70-0BD9-4301-B50D-8B4F5E4713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1714500"/>
            <a:ext cx="8569325" cy="3381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600" kern="0" dirty="0">
                <a:solidFill>
                  <a:sysClr val="windowText" lastClr="000000"/>
                </a:solidFill>
              </a:rPr>
              <a:t>	</a:t>
            </a:r>
            <a:endParaRPr lang="de-DE" sz="2000" kern="0" dirty="0">
              <a:solidFill>
                <a:sysClr val="windowText" lastClr="000000"/>
              </a:solidFill>
            </a:endParaRPr>
          </a:p>
        </p:txBody>
      </p:sp>
      <p:sp>
        <p:nvSpPr>
          <p:cNvPr id="88072" name="Foliennummernplatzhalter 2">
            <a:extLst>
              <a:ext uri="{FF2B5EF4-FFF2-40B4-BE49-F238E27FC236}">
                <a16:creationId xmlns:a16="http://schemas.microsoft.com/office/drawing/2014/main" id="{B564F703-9AB9-4A43-997F-7DD8E98E3A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38125" y="6199188"/>
            <a:ext cx="1905000" cy="457200"/>
          </a:xfrm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637E7A00-9DC2-484A-870E-B7D7038BA8B8}" type="slidenum">
              <a:rPr lang="en-US" altLang="de-DE" sz="1800" smtClean="0">
                <a:solidFill>
                  <a:schemeClr val="bg1"/>
                </a:solidFill>
              </a:rPr>
              <a:pPr/>
              <a:t>5</a:t>
            </a:fld>
            <a:endParaRPr lang="en-US" altLang="de-DE" sz="1800">
              <a:solidFill>
                <a:schemeClr val="bg1"/>
              </a:solidFill>
            </a:endParaRPr>
          </a:p>
        </p:txBody>
      </p:sp>
      <p:sp>
        <p:nvSpPr>
          <p:cNvPr id="88073" name="Fußzeilenplatzhalter 3">
            <a:extLst>
              <a:ext uri="{FF2B5EF4-FFF2-40B4-BE49-F238E27FC236}">
                <a16:creationId xmlns:a16="http://schemas.microsoft.com/office/drawing/2014/main" id="{8C1C9FA3-ED91-44F8-874A-6FD59E7AB2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285750" indent="-285750">
              <a:buFontTx/>
              <a:buChar char="-"/>
            </a:pPr>
            <a:r>
              <a:rPr lang="de-DE" altLang="de-DE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Hohage, May &amp; Partner </a:t>
            </a:r>
            <a:r>
              <a:rPr lang="de-DE" altLang="de-DE" sz="1400" dirty="0"/>
              <a:t>–</a:t>
            </a:r>
          </a:p>
        </p:txBody>
      </p:sp>
      <p:sp>
        <p:nvSpPr>
          <p:cNvPr id="88074" name="Textfeld 4">
            <a:extLst>
              <a:ext uri="{FF2B5EF4-FFF2-40B4-BE49-F238E27FC236}">
                <a16:creationId xmlns:a16="http://schemas.microsoft.com/office/drawing/2014/main" id="{311688D0-1E7F-4BAB-8B35-9FD6D6B9B3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7296" y="1239143"/>
            <a:ext cx="8065144" cy="46166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de-DE" altLang="de-DE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Aufgabe der Eingliederungshilfe, § 90 SGB IX</a:t>
            </a:r>
          </a:p>
        </p:txBody>
      </p:sp>
      <p:sp>
        <p:nvSpPr>
          <p:cNvPr id="88075" name="Textfeld 5">
            <a:extLst>
              <a:ext uri="{FF2B5EF4-FFF2-40B4-BE49-F238E27FC236}">
                <a16:creationId xmlns:a16="http://schemas.microsoft.com/office/drawing/2014/main" id="{154373EE-56AB-4D4E-BBCB-ED5751608F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2852738"/>
            <a:ext cx="3850734" cy="30469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de-DE" altLang="de-DE" dirty="0"/>
              <a:t>1.</a:t>
            </a:r>
          </a:p>
          <a:p>
            <a:r>
              <a:rPr lang="de-DE" altLang="de-DE" dirty="0"/>
              <a:t>Individuelle Lebensführung</a:t>
            </a:r>
          </a:p>
          <a:p>
            <a:r>
              <a:rPr lang="de-DE" altLang="de-DE" dirty="0"/>
              <a:t>ermöglichen; </a:t>
            </a:r>
            <a:r>
              <a:rPr lang="de-DE" altLang="de-DE" b="1" dirty="0"/>
              <a:t>selbst-</a:t>
            </a:r>
          </a:p>
          <a:p>
            <a:r>
              <a:rPr lang="de-DE" altLang="de-DE" b="1" dirty="0"/>
              <a:t>bestimmte</a:t>
            </a:r>
            <a:r>
              <a:rPr lang="de-DE" altLang="de-DE" dirty="0"/>
              <a:t> und </a:t>
            </a:r>
            <a:r>
              <a:rPr lang="de-DE" altLang="de-DE" dirty="0" err="1"/>
              <a:t>eigenver</a:t>
            </a:r>
            <a:r>
              <a:rPr lang="de-DE" altLang="de-DE" dirty="0"/>
              <a:t>-</a:t>
            </a:r>
          </a:p>
          <a:p>
            <a:r>
              <a:rPr lang="de-DE" altLang="de-DE" dirty="0" err="1"/>
              <a:t>antwortliche</a:t>
            </a:r>
            <a:r>
              <a:rPr lang="de-DE" altLang="de-DE" dirty="0"/>
              <a:t> Lebensplanung</a:t>
            </a:r>
          </a:p>
          <a:p>
            <a:r>
              <a:rPr lang="de-DE" altLang="de-DE" dirty="0"/>
              <a:t>und –</a:t>
            </a:r>
            <a:r>
              <a:rPr lang="de-DE" altLang="de-DE" dirty="0" err="1"/>
              <a:t>führung</a:t>
            </a:r>
            <a:r>
              <a:rPr lang="de-DE" altLang="de-DE" dirty="0"/>
              <a:t>, die der </a:t>
            </a:r>
            <a:r>
              <a:rPr lang="de-DE" altLang="de-DE" b="1" dirty="0"/>
              <a:t>Würde</a:t>
            </a:r>
          </a:p>
          <a:p>
            <a:r>
              <a:rPr lang="de-DE" altLang="de-DE" b="1" dirty="0"/>
              <a:t>des Menschen </a:t>
            </a:r>
            <a:r>
              <a:rPr lang="de-DE" altLang="de-DE" dirty="0"/>
              <a:t>entspricht</a:t>
            </a:r>
          </a:p>
          <a:p>
            <a:endParaRPr lang="de-DE" altLang="de-DE" dirty="0"/>
          </a:p>
        </p:txBody>
      </p:sp>
      <p:sp>
        <p:nvSpPr>
          <p:cNvPr id="88076" name="Textfeld 6">
            <a:extLst>
              <a:ext uri="{FF2B5EF4-FFF2-40B4-BE49-F238E27FC236}">
                <a16:creationId xmlns:a16="http://schemas.microsoft.com/office/drawing/2014/main" id="{E256B954-32C8-4F1C-9E11-D8495E4E8E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39952" y="2852738"/>
            <a:ext cx="4916089" cy="30469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de-DE" altLang="de-DE" dirty="0"/>
              <a:t>2.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altLang="de-DE" dirty="0">
                <a:solidFill>
                  <a:srgbClr val="FF0000"/>
                </a:solidFill>
              </a:rPr>
              <a:t>Volle</a:t>
            </a:r>
            <a:r>
              <a:rPr lang="de-DE" altLang="de-DE" dirty="0"/>
              <a:t>,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altLang="de-DE" dirty="0"/>
              <a:t>wirksame und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altLang="de-DE" dirty="0"/>
              <a:t>gleichberechtigte</a:t>
            </a:r>
          </a:p>
          <a:p>
            <a:r>
              <a:rPr lang="de-DE" altLang="de-DE" dirty="0">
                <a:solidFill>
                  <a:srgbClr val="FF0000"/>
                </a:solidFill>
              </a:rPr>
              <a:t>Teilhabe am Leben in der Gesellschaft</a:t>
            </a:r>
          </a:p>
          <a:p>
            <a:r>
              <a:rPr lang="de-DE" altLang="de-DE" dirty="0"/>
              <a:t>fördern</a:t>
            </a:r>
          </a:p>
          <a:p>
            <a:endParaRPr lang="de-DE" altLang="de-DE" dirty="0"/>
          </a:p>
          <a:p>
            <a:endParaRPr lang="de-DE" altLang="de-DE" dirty="0"/>
          </a:p>
        </p:txBody>
      </p:sp>
      <p:cxnSp>
        <p:nvCxnSpPr>
          <p:cNvPr id="88077" name="Gerade Verbindung mit Pfeil 9">
            <a:extLst>
              <a:ext uri="{FF2B5EF4-FFF2-40B4-BE49-F238E27FC236}">
                <a16:creationId xmlns:a16="http://schemas.microsoft.com/office/drawing/2014/main" id="{8D48D6CE-8D21-4BC3-9A73-708388A571EF}"/>
              </a:ext>
            </a:extLst>
          </p:cNvPr>
          <p:cNvCxnSpPr>
            <a:cxnSpLocks noChangeShapeType="1"/>
            <a:endCxn id="88075" idx="0"/>
          </p:cNvCxnSpPr>
          <p:nvPr/>
        </p:nvCxnSpPr>
        <p:spPr bwMode="auto">
          <a:xfrm flipH="1">
            <a:off x="2320655" y="1714500"/>
            <a:ext cx="1743346" cy="113823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88078" name="Gerade Verbindung mit Pfeil 11">
            <a:extLst>
              <a:ext uri="{FF2B5EF4-FFF2-40B4-BE49-F238E27FC236}">
                <a16:creationId xmlns:a16="http://schemas.microsoft.com/office/drawing/2014/main" id="{8BAEB022-6BC7-4FB5-8FD2-17CD21D21C36}"/>
              </a:ext>
            </a:extLst>
          </p:cNvPr>
          <p:cNvCxnSpPr>
            <a:cxnSpLocks noChangeShapeType="1"/>
            <a:endCxn id="88076" idx="0"/>
          </p:cNvCxnSpPr>
          <p:nvPr/>
        </p:nvCxnSpPr>
        <p:spPr bwMode="auto">
          <a:xfrm>
            <a:off x="4063752" y="1714500"/>
            <a:ext cx="2534245" cy="113823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</p:spPr>
      </p:cxnSp>
    </p:spTree>
    <p:extLst>
      <p:ext uri="{BB962C8B-B14F-4D97-AF65-F5344CB8AC3E}">
        <p14:creationId xmlns:p14="http://schemas.microsoft.com/office/powerpoint/2010/main" val="3961907216"/>
      </p:ext>
    </p:extLst>
  </p:cSld>
  <p:clrMapOvr>
    <a:masterClrMapping/>
  </p:clrMapOvr>
  <p:transition>
    <p:zoom/>
  </p:transition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Line 2"/>
          <p:cNvSpPr>
            <a:spLocks noChangeShapeType="1"/>
          </p:cNvSpPr>
          <p:nvPr/>
        </p:nvSpPr>
        <p:spPr bwMode="auto">
          <a:xfrm>
            <a:off x="304800" y="6096000"/>
            <a:ext cx="853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052" name="Rectangle 3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055" name="Rectangle 6"/>
          <p:cNvSpPr>
            <a:spLocks noChangeArrowheads="1"/>
          </p:cNvSpPr>
          <p:nvPr/>
        </p:nvSpPr>
        <p:spPr bwMode="auto">
          <a:xfrm>
            <a:off x="0" y="-76200"/>
            <a:ext cx="9144000" cy="1219200"/>
          </a:xfrm>
          <a:prstGeom prst="rect">
            <a:avLst/>
          </a:prstGeom>
          <a:solidFill>
            <a:srgbClr val="0033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056" name="Text Box 7"/>
          <p:cNvSpPr txBox="1">
            <a:spLocks noChangeArrowheads="1"/>
          </p:cNvSpPr>
          <p:nvPr/>
        </p:nvSpPr>
        <p:spPr bwMode="auto">
          <a:xfrm>
            <a:off x="228600" y="439738"/>
            <a:ext cx="489428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8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Wirkung und Wirksamkeit</a:t>
            </a:r>
          </a:p>
        </p:txBody>
      </p:sp>
      <p:graphicFrame>
        <p:nvGraphicFramePr>
          <p:cNvPr id="2050" name="Object 8"/>
          <p:cNvGraphicFramePr>
            <a:graphicFrameLocks noChangeAspect="1"/>
          </p:cNvGraphicFramePr>
          <p:nvPr/>
        </p:nvGraphicFramePr>
        <p:xfrm>
          <a:off x="8172400" y="6199295"/>
          <a:ext cx="495300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21" name="Photo Editor Photo" r:id="rId4" imgW="495369" imgH="495369" progId="">
                  <p:embed/>
                </p:oleObj>
              </mc:Choice>
              <mc:Fallback>
                <p:oleObj name="Photo Editor Photo" r:id="rId4" imgW="495369" imgH="495369" progId="">
                  <p:embed/>
                  <p:pic>
                    <p:nvPicPr>
                      <p:cNvPr id="205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72400" y="6199295"/>
                        <a:ext cx="495300" cy="495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23850" y="1714488"/>
            <a:ext cx="8569325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marR="0" lvl="0" indent="-4572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	</a:t>
            </a:r>
            <a:endParaRPr kumimoji="0" lang="de-DE" sz="20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" name="Textfeld 1"/>
          <p:cNvSpPr txBox="1"/>
          <p:nvPr/>
        </p:nvSpPr>
        <p:spPr>
          <a:xfrm>
            <a:off x="4516146" y="2852936"/>
            <a:ext cx="18473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8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>
          <a:xfrm>
            <a:off x="238389" y="6199295"/>
            <a:ext cx="1905000" cy="457200"/>
          </a:xfrm>
        </p:spPr>
        <p:txBody>
          <a:bodyPr/>
          <a:lstStyle/>
          <a:p>
            <a:pPr>
              <a:defRPr/>
            </a:pPr>
            <a:fld id="{F9F14D15-AB32-47BB-B494-CA7180B1DB5C}" type="slidenum">
              <a:rPr lang="en-US" smtClean="0"/>
              <a:pPr>
                <a:defRPr/>
              </a:pPr>
              <a:t>50</a:t>
            </a:fld>
            <a:endParaRPr lang="en-US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- Hohage, May &amp; Partner -</a:t>
            </a:r>
            <a:endParaRPr lang="en-US" dirty="0"/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C53DB58C-6AD2-4F1C-ABD1-78E094DB085E}"/>
              </a:ext>
            </a:extLst>
          </p:cNvPr>
          <p:cNvSpPr txBox="1"/>
          <p:nvPr/>
        </p:nvSpPr>
        <p:spPr>
          <a:xfrm>
            <a:off x="107504" y="1268760"/>
            <a:ext cx="7460697" cy="43088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de-DE" b="1" dirty="0"/>
              <a:t>Fragen an zukünftige Leistungen und Strukturen:</a:t>
            </a: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1661FDA5-8121-4D29-84D3-DDA7E9D6ABBE}"/>
              </a:ext>
            </a:extLst>
          </p:cNvPr>
          <p:cNvSpPr txBox="1"/>
          <p:nvPr/>
        </p:nvSpPr>
        <p:spPr>
          <a:xfrm>
            <a:off x="3242484" y="1988840"/>
            <a:ext cx="2265620" cy="1138773"/>
          </a:xfrm>
          <a:prstGeom prst="rect">
            <a:avLst/>
          </a:prstGeom>
          <a:solidFill>
            <a:srgbClr val="C5C5F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de-DE" dirty="0"/>
              <a:t>Fördert Struktur </a:t>
            </a:r>
          </a:p>
          <a:p>
            <a:r>
              <a:rPr lang="de-DE" dirty="0"/>
              <a:t>Inklusion? </a:t>
            </a:r>
            <a:r>
              <a:rPr lang="de-DE" sz="1200" dirty="0"/>
              <a:t>(keine</a:t>
            </a:r>
          </a:p>
          <a:p>
            <a:r>
              <a:rPr lang="de-DE" sz="1200" dirty="0"/>
              <a:t>„Kunstwelten“ für Menschen </a:t>
            </a:r>
          </a:p>
          <a:p>
            <a:r>
              <a:rPr lang="de-DE" sz="1200" dirty="0"/>
              <a:t>mit Behinderung mehr)</a:t>
            </a: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DAF289F9-FD38-4548-BF5D-B4C0AFD9E16D}"/>
              </a:ext>
            </a:extLst>
          </p:cNvPr>
          <p:cNvSpPr txBox="1"/>
          <p:nvPr/>
        </p:nvSpPr>
        <p:spPr>
          <a:xfrm>
            <a:off x="467544" y="4581128"/>
            <a:ext cx="2614818" cy="1477328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de-DE" dirty="0"/>
              <a:t>Sind die Leistungen</a:t>
            </a:r>
          </a:p>
          <a:p>
            <a:r>
              <a:rPr lang="de-DE" dirty="0"/>
              <a:t>teilhabeorientiert?</a:t>
            </a:r>
          </a:p>
          <a:p>
            <a:endParaRPr lang="de-DE" dirty="0"/>
          </a:p>
          <a:p>
            <a:r>
              <a:rPr lang="de-DE" sz="1200" dirty="0"/>
              <a:t>(geeignet zur Beseitigung</a:t>
            </a:r>
          </a:p>
          <a:p>
            <a:r>
              <a:rPr lang="de-DE" sz="1200" dirty="0"/>
              <a:t>von Barrieren der Teilhabe?)</a:t>
            </a: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9D041E2D-875C-4403-8769-993E97EC9A10}"/>
              </a:ext>
            </a:extLst>
          </p:cNvPr>
          <p:cNvSpPr txBox="1"/>
          <p:nvPr/>
        </p:nvSpPr>
        <p:spPr>
          <a:xfrm>
            <a:off x="5652120" y="4581128"/>
            <a:ext cx="2810128" cy="1477328"/>
          </a:xfrm>
          <a:prstGeom prst="rect">
            <a:avLst/>
          </a:prstGeom>
          <a:solidFill>
            <a:srgbClr val="FF9999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de-DE" dirty="0"/>
              <a:t>Werden die Teilhabe-</a:t>
            </a:r>
          </a:p>
          <a:p>
            <a:r>
              <a:rPr lang="de-DE" dirty="0" err="1"/>
              <a:t>leistungen</a:t>
            </a:r>
            <a:r>
              <a:rPr lang="de-DE" dirty="0"/>
              <a:t> personen-</a:t>
            </a:r>
          </a:p>
          <a:p>
            <a:r>
              <a:rPr lang="de-DE" dirty="0"/>
              <a:t>zentriert ermittelt?</a:t>
            </a:r>
          </a:p>
          <a:p>
            <a:r>
              <a:rPr lang="de-DE" sz="1200" dirty="0"/>
              <a:t>(</a:t>
            </a:r>
            <a:r>
              <a:rPr lang="de-DE" sz="1200" dirty="0" err="1"/>
              <a:t>Verobjektiviertes</a:t>
            </a:r>
            <a:r>
              <a:rPr lang="de-DE" sz="1200" dirty="0"/>
              <a:t> Vorgehen/Personen</a:t>
            </a:r>
          </a:p>
          <a:p>
            <a:r>
              <a:rPr lang="de-DE" sz="1200" dirty="0"/>
              <a:t>orientiertes Suchen)</a:t>
            </a:r>
          </a:p>
        </p:txBody>
      </p:sp>
      <p:cxnSp>
        <p:nvCxnSpPr>
          <p:cNvPr id="20" name="Gerade Verbindung mit Pfeil 19">
            <a:extLst>
              <a:ext uri="{FF2B5EF4-FFF2-40B4-BE49-F238E27FC236}">
                <a16:creationId xmlns:a16="http://schemas.microsoft.com/office/drawing/2014/main" id="{B25150F0-BFD1-4BA4-91F2-B2639B870216}"/>
              </a:ext>
            </a:extLst>
          </p:cNvPr>
          <p:cNvCxnSpPr>
            <a:stCxn id="7" idx="1"/>
            <a:endCxn id="8" idx="0"/>
          </p:cNvCxnSpPr>
          <p:nvPr/>
        </p:nvCxnSpPr>
        <p:spPr bwMode="auto">
          <a:xfrm flipH="1">
            <a:off x="1774953" y="2558227"/>
            <a:ext cx="1467531" cy="202290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22" name="Gerade Verbindung mit Pfeil 21">
            <a:extLst>
              <a:ext uri="{FF2B5EF4-FFF2-40B4-BE49-F238E27FC236}">
                <a16:creationId xmlns:a16="http://schemas.microsoft.com/office/drawing/2014/main" id="{C24CE323-5015-42AC-A12D-76943FFA9737}"/>
              </a:ext>
            </a:extLst>
          </p:cNvPr>
          <p:cNvCxnSpPr>
            <a:stCxn id="7" idx="3"/>
            <a:endCxn id="10" idx="0"/>
          </p:cNvCxnSpPr>
          <p:nvPr/>
        </p:nvCxnSpPr>
        <p:spPr bwMode="auto">
          <a:xfrm>
            <a:off x="5508104" y="2558227"/>
            <a:ext cx="1549080" cy="202290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24" name="Gerade Verbindung mit Pfeil 23">
            <a:extLst>
              <a:ext uri="{FF2B5EF4-FFF2-40B4-BE49-F238E27FC236}">
                <a16:creationId xmlns:a16="http://schemas.microsoft.com/office/drawing/2014/main" id="{43647EB3-629E-4980-8642-FC7D2D15A5C7}"/>
              </a:ext>
            </a:extLst>
          </p:cNvPr>
          <p:cNvCxnSpPr>
            <a:cxnSpLocks/>
            <a:stCxn id="8" idx="3"/>
          </p:cNvCxnSpPr>
          <p:nvPr/>
        </p:nvCxnSpPr>
        <p:spPr bwMode="auto">
          <a:xfrm>
            <a:off x="3082362" y="5150515"/>
            <a:ext cx="2569758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3935605904"/>
      </p:ext>
    </p:extLst>
  </p:cSld>
  <p:clrMapOvr>
    <a:masterClrMapping/>
  </p:clrMapOvr>
  <p:transition>
    <p:zoom/>
  </p:transition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2" name="Line 2"/>
          <p:cNvSpPr>
            <a:spLocks noChangeShapeType="1"/>
          </p:cNvSpPr>
          <p:nvPr/>
        </p:nvSpPr>
        <p:spPr bwMode="auto">
          <a:xfrm>
            <a:off x="0" y="6092825"/>
            <a:ext cx="853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>
              <a:solidFill>
                <a:srgbClr val="000000"/>
              </a:solidFill>
            </a:endParaRPr>
          </a:p>
        </p:txBody>
      </p:sp>
      <p:sp>
        <p:nvSpPr>
          <p:cNvPr id="220163" name="Rectangle 3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de-DE" altLang="de-DE" sz="1400">
              <a:solidFill>
                <a:srgbClr val="000000"/>
              </a:solidFill>
            </a:endParaRPr>
          </a:p>
        </p:txBody>
      </p:sp>
      <p:sp>
        <p:nvSpPr>
          <p:cNvPr id="100357" name="Text Box 5"/>
          <p:cNvSpPr txBox="1">
            <a:spLocks noChangeArrowheads="1"/>
          </p:cNvSpPr>
          <p:nvPr/>
        </p:nvSpPr>
        <p:spPr bwMode="auto">
          <a:xfrm>
            <a:off x="250825" y="3070701"/>
            <a:ext cx="8580438" cy="646331"/>
          </a:xfrm>
          <a:prstGeom prst="rect">
            <a:avLst/>
          </a:prstGeom>
          <a:solidFill>
            <a:srgbClr val="E4E4F8"/>
          </a:solidFill>
          <a:ln>
            <a:noFill/>
          </a:ln>
          <a:effectLst/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defRPr/>
            </a:pPr>
            <a:r>
              <a:rPr lang="de-DE" sz="3600" b="1" dirty="0">
                <a:solidFill>
                  <a:srgbClr val="000000"/>
                </a:solidFill>
              </a:rPr>
              <a:t>Vielen Dank für Ihre Aufmerksamkeit!</a:t>
            </a:r>
          </a:p>
        </p:txBody>
      </p:sp>
      <p:sp>
        <p:nvSpPr>
          <p:cNvPr id="220166" name="Rectangle 6"/>
          <p:cNvSpPr>
            <a:spLocks noChangeArrowheads="1"/>
          </p:cNvSpPr>
          <p:nvPr/>
        </p:nvSpPr>
        <p:spPr bwMode="auto">
          <a:xfrm>
            <a:off x="0" y="-76200"/>
            <a:ext cx="9144000" cy="1219200"/>
          </a:xfrm>
          <a:prstGeom prst="rect">
            <a:avLst/>
          </a:prstGeom>
          <a:solidFill>
            <a:srgbClr val="0033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de-DE" altLang="de-DE" sz="2400">
              <a:solidFill>
                <a:srgbClr val="000000"/>
              </a:solidFill>
            </a:endParaRPr>
          </a:p>
        </p:txBody>
      </p:sp>
      <p:graphicFrame>
        <p:nvGraphicFramePr>
          <p:cNvPr id="220167" name="Object 7"/>
          <p:cNvGraphicFramePr>
            <a:graphicFrameLocks noChangeAspect="1"/>
          </p:cNvGraphicFramePr>
          <p:nvPr/>
        </p:nvGraphicFramePr>
        <p:xfrm>
          <a:off x="8153400" y="6210300"/>
          <a:ext cx="495300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9341" name="Photo Editor Photo" r:id="rId3" imgW="495369" imgH="495369" progId="MSPhotoEd.3">
                  <p:embed/>
                </p:oleObj>
              </mc:Choice>
              <mc:Fallback>
                <p:oleObj name="Photo Editor Photo" r:id="rId3" imgW="495369" imgH="495369" progId="MSPhotoEd.3">
                  <p:embed/>
                  <p:pic>
                    <p:nvPicPr>
                      <p:cNvPr id="220167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53400" y="6210300"/>
                        <a:ext cx="495300" cy="495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0168" name="Rectangle 8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de-DE" altLang="de-DE"/>
              <a:t> </a:t>
            </a:r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9F14D15-AB32-47BB-B494-CA7180B1DB5C}" type="slidenum">
              <a:rPr lang="en-US" smtClean="0"/>
              <a:pPr>
                <a:defRPr/>
              </a:pPr>
              <a:t>51</a:t>
            </a:fld>
            <a:endParaRPr lang="en-US"/>
          </a:p>
        </p:txBody>
      </p:sp>
      <p:sp>
        <p:nvSpPr>
          <p:cNvPr id="11" name="Fußzeilenplatzhalter 2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de-DE" dirty="0"/>
              <a:t>- Hohage, May &amp; Partner -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0581593"/>
      </p:ext>
    </p:ext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03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03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Line 2">
            <a:extLst>
              <a:ext uri="{FF2B5EF4-FFF2-40B4-BE49-F238E27FC236}">
                <a16:creationId xmlns:a16="http://schemas.microsoft.com/office/drawing/2014/main" id="{BBC88E77-361E-453C-A83A-6C8E1DACB93B}"/>
              </a:ext>
            </a:extLst>
          </p:cNvPr>
          <p:cNvSpPr>
            <a:spLocks noChangeShapeType="1"/>
          </p:cNvSpPr>
          <p:nvPr/>
        </p:nvSpPr>
        <p:spPr bwMode="auto">
          <a:xfrm>
            <a:off x="304800" y="6096000"/>
            <a:ext cx="853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de-DE" sz="1800" kern="0" dirty="0">
              <a:solidFill>
                <a:sysClr val="windowText" lastClr="000000"/>
              </a:solidFill>
            </a:endParaRPr>
          </a:p>
        </p:txBody>
      </p:sp>
      <p:sp>
        <p:nvSpPr>
          <p:cNvPr id="2052" name="Rectangle 3">
            <a:extLst>
              <a:ext uri="{FF2B5EF4-FFF2-40B4-BE49-F238E27FC236}">
                <a16:creationId xmlns:a16="http://schemas.microsoft.com/office/drawing/2014/main" id="{B9B35871-254A-4564-8D4A-61EB74A805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 kern="0" dirty="0">
              <a:solidFill>
                <a:sysClr val="windowText" lastClr="000000"/>
              </a:solidFill>
            </a:endParaRPr>
          </a:p>
        </p:txBody>
      </p:sp>
      <p:sp>
        <p:nvSpPr>
          <p:cNvPr id="2055" name="Rectangle 6">
            <a:extLst>
              <a:ext uri="{FF2B5EF4-FFF2-40B4-BE49-F238E27FC236}">
                <a16:creationId xmlns:a16="http://schemas.microsoft.com/office/drawing/2014/main" id="{843ED784-5761-408F-8E1F-652C2A07F1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76200"/>
            <a:ext cx="9144000" cy="1219200"/>
          </a:xfrm>
          <a:prstGeom prst="rect">
            <a:avLst/>
          </a:prstGeom>
          <a:solidFill>
            <a:srgbClr val="0033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de-DE" sz="1800" kern="0" dirty="0">
              <a:solidFill>
                <a:sysClr val="windowText" lastClr="000000"/>
              </a:solidFill>
            </a:endParaRPr>
          </a:p>
        </p:txBody>
      </p:sp>
      <p:sp>
        <p:nvSpPr>
          <p:cNvPr id="2056" name="Text Box 7">
            <a:extLst>
              <a:ext uri="{FF2B5EF4-FFF2-40B4-BE49-F238E27FC236}">
                <a16:creationId xmlns:a16="http://schemas.microsoft.com/office/drawing/2014/main" id="{E1950C9D-41DE-435C-8D14-338984845E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439738"/>
            <a:ext cx="415448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2800" b="1" kern="0" dirty="0">
                <a:solidFill>
                  <a:srgbClr val="FFFFFF"/>
                </a:solidFill>
              </a:rPr>
              <a:t>Bundesteilhabegesetz</a:t>
            </a:r>
          </a:p>
        </p:txBody>
      </p:sp>
      <p:graphicFrame>
        <p:nvGraphicFramePr>
          <p:cNvPr id="93190" name="Object 8">
            <a:extLst>
              <a:ext uri="{FF2B5EF4-FFF2-40B4-BE49-F238E27FC236}">
                <a16:creationId xmlns:a16="http://schemas.microsoft.com/office/drawing/2014/main" id="{B0184325-0974-41B7-953C-923C8FBF05A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8172450" y="6199188"/>
          <a:ext cx="495300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576" name="Photo Editor Photo" r:id="rId4" imgW="495369" imgH="495369" progId="">
                  <p:embed/>
                </p:oleObj>
              </mc:Choice>
              <mc:Fallback>
                <p:oleObj name="Photo Editor Photo" r:id="rId4" imgW="495369" imgH="495369" progId="">
                  <p:embed/>
                  <p:pic>
                    <p:nvPicPr>
                      <p:cNvPr id="93190" name="Object 8">
                        <a:extLst>
                          <a:ext uri="{FF2B5EF4-FFF2-40B4-BE49-F238E27FC236}">
                            <a16:creationId xmlns:a16="http://schemas.microsoft.com/office/drawing/2014/main" id="{B0184325-0974-41B7-953C-923C8FBF05A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72450" y="6199188"/>
                        <a:ext cx="495300" cy="495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feld 1">
            <a:extLst>
              <a:ext uri="{FF2B5EF4-FFF2-40B4-BE49-F238E27FC236}">
                <a16:creationId xmlns:a16="http://schemas.microsoft.com/office/drawing/2014/main" id="{46441AF1-EAA7-4BD0-9BDC-14179FB45668}"/>
              </a:ext>
            </a:extLst>
          </p:cNvPr>
          <p:cNvSpPr txBox="1"/>
          <p:nvPr/>
        </p:nvSpPr>
        <p:spPr>
          <a:xfrm>
            <a:off x="4516438" y="2852738"/>
            <a:ext cx="184150" cy="5238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 sz="28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93192" name="Foliennummernplatzhalter 2">
            <a:extLst>
              <a:ext uri="{FF2B5EF4-FFF2-40B4-BE49-F238E27FC236}">
                <a16:creationId xmlns:a16="http://schemas.microsoft.com/office/drawing/2014/main" id="{2DD87681-BBC8-4471-98C2-F81E6B91EC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38125" y="6199188"/>
            <a:ext cx="1905000" cy="457200"/>
          </a:xfrm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de-DE" sz="1800" dirty="0">
                <a:solidFill>
                  <a:srgbClr val="FFFFFF"/>
                </a:solidFill>
              </a:rPr>
              <a:t>77777777777777777</a:t>
            </a:r>
          </a:p>
        </p:txBody>
      </p:sp>
      <p:sp>
        <p:nvSpPr>
          <p:cNvPr id="93193" name="Fußzeilenplatzhalter 3">
            <a:extLst>
              <a:ext uri="{FF2B5EF4-FFF2-40B4-BE49-F238E27FC236}">
                <a16:creationId xmlns:a16="http://schemas.microsoft.com/office/drawing/2014/main" id="{661CF59B-EBAD-47FA-8F3D-F25B07EE88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71800" y="6181190"/>
            <a:ext cx="2895600" cy="457200"/>
          </a:xfrm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de-DE" altLang="de-DE" sz="14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Hohage, May &amp; Partner </a:t>
            </a:r>
            <a:endParaRPr lang="de-DE" altLang="de-DE" sz="1400" dirty="0">
              <a:solidFill>
                <a:srgbClr val="000000"/>
              </a:solidFill>
            </a:endParaRPr>
          </a:p>
          <a:p>
            <a:r>
              <a:rPr lang="de-DE" altLang="de-DE" sz="1400" dirty="0">
                <a:solidFill>
                  <a:srgbClr val="000000"/>
                </a:solidFill>
              </a:rPr>
              <a:t>  </a:t>
            </a:r>
            <a:endParaRPr lang="en-US" altLang="de-DE" sz="1400" dirty="0">
              <a:solidFill>
                <a:srgbClr val="000000"/>
              </a:solidFill>
            </a:endParaRPr>
          </a:p>
        </p:txBody>
      </p:sp>
      <p:sp>
        <p:nvSpPr>
          <p:cNvPr id="93194" name="Textfeld 5">
            <a:extLst>
              <a:ext uri="{FF2B5EF4-FFF2-40B4-BE49-F238E27FC236}">
                <a16:creationId xmlns:a16="http://schemas.microsoft.com/office/drawing/2014/main" id="{CE97F3AC-157E-4ED2-B1F2-842BB3BF9E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540" y="1197273"/>
            <a:ext cx="184731" cy="46166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de-DE" altLang="de-DE" b="1" dirty="0">
              <a:solidFill>
                <a:srgbClr val="0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3195" name="Textfeld 6">
            <a:extLst>
              <a:ext uri="{FF2B5EF4-FFF2-40B4-BE49-F238E27FC236}">
                <a16:creationId xmlns:a16="http://schemas.microsoft.com/office/drawing/2014/main" id="{DC2B7870-94E1-4755-880F-1A6C7589B7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221" y="1039605"/>
            <a:ext cx="8928100" cy="4893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de-DE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de-DE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verdeutlicht diese Formulierung („</a:t>
            </a:r>
            <a:r>
              <a:rPr lang="de-DE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volle, wirksame und gleichberechtigte Teilhabe </a:t>
            </a:r>
            <a:r>
              <a:rPr lang="de-DE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am Leben in der Gesellschaft“), dass Menschen mit Behinderungen Teil der Gesellschaft sind (</a:t>
            </a:r>
            <a:r>
              <a:rPr lang="de-DE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Inklusion</a:t>
            </a:r>
            <a:r>
              <a:rPr lang="de-DE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). </a:t>
            </a:r>
          </a:p>
          <a:p>
            <a:endParaRPr lang="de-DE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de-DE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Daraus folgt weiter:</a:t>
            </a:r>
          </a:p>
          <a:p>
            <a:r>
              <a:rPr lang="de-DE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uneingeschränktes und selbstverständliches Recht 	auf Teilhabe </a:t>
            </a:r>
            <a:r>
              <a:rPr lang="de-DE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und alle relevanten Teilhabebereiche 	umfasst, </a:t>
            </a:r>
          </a:p>
          <a:p>
            <a:endParaRPr lang="de-DE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de-DE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also</a:t>
            </a:r>
            <a:r>
              <a:rPr lang="de-DE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politische, gesellschaftliche, wirtschaftliche, kulturelle und soziale Teilhabe oder die Teilhabe an Bildung</a:t>
            </a:r>
          </a:p>
        </p:txBody>
      </p:sp>
    </p:spTree>
    <p:extLst>
      <p:ext uri="{BB962C8B-B14F-4D97-AF65-F5344CB8AC3E}">
        <p14:creationId xmlns:p14="http://schemas.microsoft.com/office/powerpoint/2010/main" val="1330600518"/>
      </p:ext>
    </p:extLst>
  </p:cSld>
  <p:clrMapOvr>
    <a:masterClrMapping/>
  </p:clrMapOvr>
  <p:transition>
    <p:zoom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Line 2"/>
          <p:cNvSpPr>
            <a:spLocks noChangeShapeType="1"/>
          </p:cNvSpPr>
          <p:nvPr/>
        </p:nvSpPr>
        <p:spPr bwMode="auto">
          <a:xfrm>
            <a:off x="304800" y="6096000"/>
            <a:ext cx="853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2052" name="Rectangle 3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en-US" sz="1400" dirty="0">
              <a:solidFill>
                <a:srgbClr val="000000"/>
              </a:solidFill>
            </a:endParaRPr>
          </a:p>
        </p:txBody>
      </p:sp>
      <p:sp>
        <p:nvSpPr>
          <p:cNvPr id="2054" name="Text Box 5"/>
          <p:cNvSpPr txBox="1">
            <a:spLocks noChangeArrowheads="1"/>
          </p:cNvSpPr>
          <p:nvPr/>
        </p:nvSpPr>
        <p:spPr bwMode="auto">
          <a:xfrm>
            <a:off x="179388" y="1322405"/>
            <a:ext cx="858043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eaLnBrk="0" hangingPunct="0"/>
            <a:r>
              <a:rPr lang="de-DE" sz="2400" b="1" dirty="0">
                <a:solidFill>
                  <a:srgbClr val="000000"/>
                </a:solidFill>
              </a:rPr>
              <a:t>Vom SGB XII zum BTHG</a:t>
            </a:r>
          </a:p>
        </p:txBody>
      </p:sp>
      <p:sp>
        <p:nvSpPr>
          <p:cNvPr id="2055" name="Rectangle 6"/>
          <p:cNvSpPr>
            <a:spLocks noChangeArrowheads="1"/>
          </p:cNvSpPr>
          <p:nvPr/>
        </p:nvSpPr>
        <p:spPr bwMode="auto">
          <a:xfrm>
            <a:off x="0" y="-76200"/>
            <a:ext cx="9144000" cy="1219200"/>
          </a:xfrm>
          <a:prstGeom prst="rect">
            <a:avLst/>
          </a:prstGeom>
          <a:solidFill>
            <a:srgbClr val="0033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2056" name="Text Box 7"/>
          <p:cNvSpPr txBox="1">
            <a:spLocks noChangeArrowheads="1"/>
          </p:cNvSpPr>
          <p:nvPr/>
        </p:nvSpPr>
        <p:spPr bwMode="auto">
          <a:xfrm>
            <a:off x="228600" y="439738"/>
            <a:ext cx="415370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800" b="1" dirty="0">
                <a:solidFill>
                  <a:srgbClr val="FFFFFF"/>
                </a:solidFill>
              </a:rPr>
              <a:t>Bundesteilhabegesetz</a:t>
            </a:r>
          </a:p>
        </p:txBody>
      </p:sp>
      <p:graphicFrame>
        <p:nvGraphicFramePr>
          <p:cNvPr id="2050" name="Object 8"/>
          <p:cNvGraphicFramePr>
            <a:graphicFrameLocks noChangeAspect="1"/>
          </p:cNvGraphicFramePr>
          <p:nvPr/>
        </p:nvGraphicFramePr>
        <p:xfrm>
          <a:off x="8153400" y="6210300"/>
          <a:ext cx="495300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6" name="Photo Editor Photo" r:id="rId3" imgW="495369" imgH="495369" progId="">
                  <p:embed/>
                </p:oleObj>
              </mc:Choice>
              <mc:Fallback>
                <p:oleObj name="Photo Editor Photo" r:id="rId3" imgW="495369" imgH="495369" progId="">
                  <p:embed/>
                  <p:pic>
                    <p:nvPicPr>
                      <p:cNvPr id="205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53400" y="6210300"/>
                        <a:ext cx="495300" cy="495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2051720" y="1816326"/>
            <a:ext cx="8569325" cy="4308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/>
            <a:r>
              <a:rPr lang="de-DE" b="1" dirty="0">
                <a:solidFill>
                  <a:srgbClr val="FF0000"/>
                </a:solidFill>
              </a:rPr>
              <a:t>MODERNES TEILHABERECHT	</a:t>
            </a:r>
          </a:p>
        </p:txBody>
      </p:sp>
      <p:sp>
        <p:nvSpPr>
          <p:cNvPr id="10" name="Textfeld 9"/>
          <p:cNvSpPr txBox="1"/>
          <p:nvPr/>
        </p:nvSpPr>
        <p:spPr>
          <a:xfrm>
            <a:off x="243951" y="2266984"/>
            <a:ext cx="8110746" cy="29238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solidFill>
                  <a:srgbClr val="000000"/>
                </a:solidFill>
              </a:rPr>
              <a:t> „Leistungen sollen am </a:t>
            </a:r>
            <a:r>
              <a:rPr lang="de-DE" b="1" dirty="0">
                <a:solidFill>
                  <a:srgbClr val="000000"/>
                </a:solidFill>
              </a:rPr>
              <a:t>persönlichen Bedarf orientiert </a:t>
            </a:r>
            <a:r>
              <a:rPr lang="de-DE" dirty="0">
                <a:solidFill>
                  <a:srgbClr val="000000"/>
                </a:solidFill>
              </a:rPr>
              <a:t>und </a:t>
            </a:r>
          </a:p>
          <a:p>
            <a:r>
              <a:rPr lang="de-DE" dirty="0">
                <a:solidFill>
                  <a:srgbClr val="000000"/>
                </a:solidFill>
              </a:rPr>
              <a:t>personenbezogen ermittelt werden; nicht länger </a:t>
            </a:r>
          </a:p>
          <a:p>
            <a:r>
              <a:rPr lang="de-DE" dirty="0">
                <a:solidFill>
                  <a:srgbClr val="000000"/>
                </a:solidFill>
              </a:rPr>
              <a:t>institutsorientierte, sondern </a:t>
            </a:r>
            <a:r>
              <a:rPr lang="de-DE" b="1" dirty="0">
                <a:solidFill>
                  <a:srgbClr val="000000"/>
                </a:solidFill>
              </a:rPr>
              <a:t>personenorientierte</a:t>
            </a:r>
            <a:r>
              <a:rPr lang="de-DE" dirty="0">
                <a:solidFill>
                  <a:srgbClr val="000000"/>
                </a:solidFill>
              </a:rPr>
              <a:t> Leistungen; </a:t>
            </a:r>
          </a:p>
          <a:p>
            <a:r>
              <a:rPr lang="de-DE" dirty="0">
                <a:solidFill>
                  <a:srgbClr val="000000"/>
                </a:solidFill>
              </a:rPr>
              <a:t>Wunsch- und Wahlrecht berücksichtigen“</a:t>
            </a:r>
          </a:p>
          <a:p>
            <a:endParaRPr lang="de-DE" sz="2400" dirty="0">
              <a:solidFill>
                <a:srgbClr val="000000"/>
              </a:solidFill>
            </a:endParaRPr>
          </a:p>
          <a:p>
            <a:endParaRPr lang="de-DE" sz="2400" dirty="0">
              <a:solidFill>
                <a:srgbClr val="000000"/>
              </a:solidFill>
            </a:endParaRPr>
          </a:p>
          <a:p>
            <a:endParaRPr lang="de-DE" sz="2400" dirty="0">
              <a:solidFill>
                <a:srgbClr val="000000"/>
              </a:solidFill>
            </a:endParaRPr>
          </a:p>
          <a:p>
            <a:endParaRPr lang="de-DE" sz="2400" dirty="0">
              <a:solidFill>
                <a:srgbClr val="000000"/>
              </a:solidFill>
            </a:endParaRPr>
          </a:p>
        </p:txBody>
      </p:sp>
      <p:sp>
        <p:nvSpPr>
          <p:cNvPr id="2" name="Rechteck 1"/>
          <p:cNvSpPr/>
          <p:nvPr/>
        </p:nvSpPr>
        <p:spPr bwMode="auto">
          <a:xfrm>
            <a:off x="627040" y="3814602"/>
            <a:ext cx="7038337" cy="430887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de-DE" dirty="0">
                <a:solidFill>
                  <a:srgbClr val="000000"/>
                </a:solidFill>
              </a:rPr>
              <a:t>Umsetzung UN-Behindertenrechtskonvention (UN-BRK)</a:t>
            </a:r>
          </a:p>
        </p:txBody>
      </p:sp>
      <p:sp>
        <p:nvSpPr>
          <p:cNvPr id="3" name="Rechteck 2"/>
          <p:cNvSpPr/>
          <p:nvPr/>
        </p:nvSpPr>
        <p:spPr bwMode="auto">
          <a:xfrm>
            <a:off x="2411759" y="4397888"/>
            <a:ext cx="3468898" cy="430887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de-DE" dirty="0">
                <a:solidFill>
                  <a:srgbClr val="000000"/>
                </a:solidFill>
              </a:rPr>
              <a:t>Selbstbestimmung stärken</a:t>
            </a:r>
          </a:p>
        </p:txBody>
      </p:sp>
      <p:sp>
        <p:nvSpPr>
          <p:cNvPr id="4" name="Rechteck 3"/>
          <p:cNvSpPr/>
          <p:nvPr/>
        </p:nvSpPr>
        <p:spPr bwMode="auto">
          <a:xfrm>
            <a:off x="2906571" y="5588913"/>
            <a:ext cx="2785506" cy="430887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de-DE" dirty="0">
                <a:solidFill>
                  <a:srgbClr val="000000"/>
                </a:solidFill>
              </a:rPr>
              <a:t>Ausgaben begrenzen</a:t>
            </a:r>
          </a:p>
        </p:txBody>
      </p:sp>
      <p:sp>
        <p:nvSpPr>
          <p:cNvPr id="6" name="Pfeil nach unten 5"/>
          <p:cNvSpPr/>
          <p:nvPr/>
        </p:nvSpPr>
        <p:spPr bwMode="auto">
          <a:xfrm>
            <a:off x="4382301" y="4917658"/>
            <a:ext cx="261707" cy="645675"/>
          </a:xfrm>
          <a:prstGeom prst="downArrow">
            <a:avLst>
              <a:gd name="adj1" fmla="val 40883"/>
              <a:gd name="adj2" fmla="val 50000"/>
            </a:avLst>
          </a:prstGeom>
          <a:solidFill>
            <a:schemeClr val="accent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eaLnBrk="0" hangingPunct="0"/>
            <a:endParaRPr lang="de-DE">
              <a:solidFill>
                <a:srgbClr val="000000"/>
              </a:solidFill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9F14D15-AB32-47BB-B494-CA7180B1DB5C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7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>
                <a:solidFill>
                  <a:srgbClr val="000000"/>
                </a:solidFill>
              </a:rPr>
              <a:t>- Hohage, May &amp; Partner -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7" name="Pfeil nach unten 16"/>
          <p:cNvSpPr/>
          <p:nvPr/>
        </p:nvSpPr>
        <p:spPr bwMode="auto">
          <a:xfrm rot="10800000">
            <a:off x="3580534" y="4887994"/>
            <a:ext cx="261707" cy="645675"/>
          </a:xfrm>
          <a:prstGeom prst="downArrow">
            <a:avLst>
              <a:gd name="adj1" fmla="val 40883"/>
              <a:gd name="adj2" fmla="val 50000"/>
            </a:avLst>
          </a:prstGeom>
          <a:solidFill>
            <a:schemeClr val="accent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eaLnBrk="0" hangingPunct="0"/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7137499"/>
      </p:ext>
    </p:extLst>
  </p:cSld>
  <p:clrMapOvr>
    <a:masterClrMapping/>
  </p:clrMapOvr>
  <p:transition>
    <p:zoom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Line 2">
            <a:extLst>
              <a:ext uri="{FF2B5EF4-FFF2-40B4-BE49-F238E27FC236}">
                <a16:creationId xmlns:a16="http://schemas.microsoft.com/office/drawing/2014/main" id="{BBC88E77-361E-453C-A83A-6C8E1DACB93B}"/>
              </a:ext>
            </a:extLst>
          </p:cNvPr>
          <p:cNvSpPr>
            <a:spLocks noChangeShapeType="1"/>
          </p:cNvSpPr>
          <p:nvPr/>
        </p:nvSpPr>
        <p:spPr bwMode="auto">
          <a:xfrm>
            <a:off x="304800" y="6096000"/>
            <a:ext cx="853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de-DE" sz="1800" kern="0" dirty="0">
              <a:solidFill>
                <a:sysClr val="windowText" lastClr="000000"/>
              </a:solidFill>
            </a:endParaRPr>
          </a:p>
        </p:txBody>
      </p:sp>
      <p:sp>
        <p:nvSpPr>
          <p:cNvPr id="2052" name="Rectangle 3">
            <a:extLst>
              <a:ext uri="{FF2B5EF4-FFF2-40B4-BE49-F238E27FC236}">
                <a16:creationId xmlns:a16="http://schemas.microsoft.com/office/drawing/2014/main" id="{B9B35871-254A-4564-8D4A-61EB74A805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 kern="0" dirty="0">
              <a:solidFill>
                <a:sysClr val="windowText" lastClr="000000"/>
              </a:solidFill>
            </a:endParaRPr>
          </a:p>
        </p:txBody>
      </p:sp>
      <p:sp>
        <p:nvSpPr>
          <p:cNvPr id="2055" name="Rectangle 6">
            <a:extLst>
              <a:ext uri="{FF2B5EF4-FFF2-40B4-BE49-F238E27FC236}">
                <a16:creationId xmlns:a16="http://schemas.microsoft.com/office/drawing/2014/main" id="{843ED784-5761-408F-8E1F-652C2A07F1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76200"/>
            <a:ext cx="9144000" cy="1219200"/>
          </a:xfrm>
          <a:prstGeom prst="rect">
            <a:avLst/>
          </a:prstGeom>
          <a:solidFill>
            <a:srgbClr val="0033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de-DE" sz="1800" kern="0" dirty="0">
              <a:solidFill>
                <a:sysClr val="windowText" lastClr="000000"/>
              </a:solidFill>
            </a:endParaRPr>
          </a:p>
        </p:txBody>
      </p:sp>
      <p:sp>
        <p:nvSpPr>
          <p:cNvPr id="2056" name="Text Box 7">
            <a:extLst>
              <a:ext uri="{FF2B5EF4-FFF2-40B4-BE49-F238E27FC236}">
                <a16:creationId xmlns:a16="http://schemas.microsoft.com/office/drawing/2014/main" id="{E1950C9D-41DE-435C-8D14-338984845E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439738"/>
            <a:ext cx="606287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2800" b="1" kern="0" dirty="0">
                <a:solidFill>
                  <a:srgbClr val="FFFFFF"/>
                </a:solidFill>
              </a:rPr>
              <a:t>Teilhabe- und Bedarfsermittlung</a:t>
            </a:r>
          </a:p>
        </p:txBody>
      </p:sp>
      <p:graphicFrame>
        <p:nvGraphicFramePr>
          <p:cNvPr id="93190" name="Object 8">
            <a:extLst>
              <a:ext uri="{FF2B5EF4-FFF2-40B4-BE49-F238E27FC236}">
                <a16:creationId xmlns:a16="http://schemas.microsoft.com/office/drawing/2014/main" id="{B0184325-0974-41B7-953C-923C8FBF05A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8172450" y="6199188"/>
          <a:ext cx="495300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601" name="Photo Editor Photo" r:id="rId4" imgW="495369" imgH="495369" progId="">
                  <p:embed/>
                </p:oleObj>
              </mc:Choice>
              <mc:Fallback>
                <p:oleObj name="Photo Editor Photo" r:id="rId4" imgW="495369" imgH="495369" progId="">
                  <p:embed/>
                  <p:pic>
                    <p:nvPicPr>
                      <p:cNvPr id="93190" name="Object 8">
                        <a:extLst>
                          <a:ext uri="{FF2B5EF4-FFF2-40B4-BE49-F238E27FC236}">
                            <a16:creationId xmlns:a16="http://schemas.microsoft.com/office/drawing/2014/main" id="{B0184325-0974-41B7-953C-923C8FBF05A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72450" y="6199188"/>
                        <a:ext cx="495300" cy="495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feld 1">
            <a:extLst>
              <a:ext uri="{FF2B5EF4-FFF2-40B4-BE49-F238E27FC236}">
                <a16:creationId xmlns:a16="http://schemas.microsoft.com/office/drawing/2014/main" id="{46441AF1-EAA7-4BD0-9BDC-14179FB45668}"/>
              </a:ext>
            </a:extLst>
          </p:cNvPr>
          <p:cNvSpPr txBox="1"/>
          <p:nvPr/>
        </p:nvSpPr>
        <p:spPr>
          <a:xfrm>
            <a:off x="4516438" y="2852738"/>
            <a:ext cx="184150" cy="5238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 sz="28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93192" name="Foliennummernplatzhalter 2">
            <a:extLst>
              <a:ext uri="{FF2B5EF4-FFF2-40B4-BE49-F238E27FC236}">
                <a16:creationId xmlns:a16="http://schemas.microsoft.com/office/drawing/2014/main" id="{2DD87681-BBC8-4471-98C2-F81E6B91EC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38125" y="6199188"/>
            <a:ext cx="1905000" cy="457200"/>
          </a:xfrm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de-DE" sz="1800" dirty="0">
                <a:solidFill>
                  <a:srgbClr val="FFFFFF"/>
                </a:solidFill>
              </a:rPr>
              <a:t>77777777777777777</a:t>
            </a:r>
          </a:p>
        </p:txBody>
      </p:sp>
      <p:sp>
        <p:nvSpPr>
          <p:cNvPr id="93193" name="Fußzeilenplatzhalter 3">
            <a:extLst>
              <a:ext uri="{FF2B5EF4-FFF2-40B4-BE49-F238E27FC236}">
                <a16:creationId xmlns:a16="http://schemas.microsoft.com/office/drawing/2014/main" id="{661CF59B-EBAD-47FA-8F3D-F25B07EE88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71800" y="6181190"/>
            <a:ext cx="2895600" cy="457200"/>
          </a:xfrm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de-DE" altLang="de-DE" sz="14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Hohage, May &amp; Partner </a:t>
            </a:r>
            <a:endParaRPr lang="de-DE" altLang="de-DE" sz="1400" dirty="0">
              <a:solidFill>
                <a:srgbClr val="000000"/>
              </a:solidFill>
            </a:endParaRPr>
          </a:p>
          <a:p>
            <a:r>
              <a:rPr lang="de-DE" altLang="de-DE" sz="1400" dirty="0">
                <a:solidFill>
                  <a:srgbClr val="000000"/>
                </a:solidFill>
              </a:rPr>
              <a:t>  </a:t>
            </a:r>
            <a:endParaRPr lang="en-US" altLang="de-DE" sz="1400" dirty="0">
              <a:solidFill>
                <a:srgbClr val="000000"/>
              </a:solidFill>
            </a:endParaRPr>
          </a:p>
        </p:txBody>
      </p:sp>
      <p:sp>
        <p:nvSpPr>
          <p:cNvPr id="93194" name="Textfeld 5">
            <a:extLst>
              <a:ext uri="{FF2B5EF4-FFF2-40B4-BE49-F238E27FC236}">
                <a16:creationId xmlns:a16="http://schemas.microsoft.com/office/drawing/2014/main" id="{CE97F3AC-157E-4ED2-B1F2-842BB3BF9E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540" y="1197273"/>
            <a:ext cx="184731" cy="46166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de-DE" altLang="de-DE" b="1" dirty="0">
              <a:solidFill>
                <a:srgbClr val="0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3195" name="Textfeld 6">
            <a:extLst>
              <a:ext uri="{FF2B5EF4-FFF2-40B4-BE49-F238E27FC236}">
                <a16:creationId xmlns:a16="http://schemas.microsoft.com/office/drawing/2014/main" id="{DC2B7870-94E1-4755-880F-1A6C7589B7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221" y="1039605"/>
            <a:ext cx="8928100" cy="4893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de-DE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de-DE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Mit dem Hinweis auf die „</a:t>
            </a:r>
            <a:r>
              <a:rPr lang="de-DE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Würde des Menschen</a:t>
            </a:r>
            <a:r>
              <a:rPr lang="de-DE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 in § 90 Abs.1 SGB IX betont der Gesetzgeber die besondere Bedeutung dieses verfassungsrechtlichen Gebotes in </a:t>
            </a:r>
            <a:r>
              <a:rPr lang="de-DE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Art. 1 Abs. 1 GG </a:t>
            </a:r>
            <a:r>
              <a:rPr lang="de-DE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auch für die Eingliederungshilfe (BT-</a:t>
            </a:r>
            <a:r>
              <a:rPr lang="de-DE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Drs</a:t>
            </a:r>
            <a:r>
              <a:rPr lang="de-DE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18/9522, 270). </a:t>
            </a:r>
          </a:p>
          <a:p>
            <a:endParaRPr lang="de-DE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de-DE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de-DE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Daraus folgt, es sind</a:t>
            </a:r>
          </a:p>
          <a:p>
            <a:r>
              <a:rPr lang="de-DE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de-DE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Leistungen einer notwendigen individuellen 	Teilhabe im Bedarfsfalle auch zu decken </a:t>
            </a:r>
            <a:r>
              <a:rPr lang="de-DE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und 	</a:t>
            </a:r>
            <a:r>
              <a:rPr lang="de-DE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dürfen nicht</a:t>
            </a:r>
            <a:r>
              <a:rPr lang="de-DE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etwa </a:t>
            </a:r>
            <a:r>
              <a:rPr lang="de-DE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mit Hinweis </a:t>
            </a:r>
            <a:r>
              <a:rPr lang="de-DE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auf 	Ausgabenbegrenzung oder </a:t>
            </a:r>
            <a:r>
              <a:rPr lang="de-DE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Haushaltsvorbehalte</a:t>
            </a:r>
            <a:r>
              <a:rPr lang="de-DE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	</a:t>
            </a:r>
            <a:r>
              <a:rPr lang="de-DE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ungedeckt gelassen werden</a:t>
            </a:r>
            <a:r>
              <a:rPr lang="de-DE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68854401"/>
      </p:ext>
    </p:extLst>
  </p:cSld>
  <p:clrMapOvr>
    <a:masterClrMapping/>
  </p:clrMapOvr>
  <p:transition>
    <p:zoom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Line 2">
            <a:extLst>
              <a:ext uri="{FF2B5EF4-FFF2-40B4-BE49-F238E27FC236}">
                <a16:creationId xmlns:a16="http://schemas.microsoft.com/office/drawing/2014/main" id="{BBC88E77-361E-453C-A83A-6C8E1DACB93B}"/>
              </a:ext>
            </a:extLst>
          </p:cNvPr>
          <p:cNvSpPr>
            <a:spLocks noChangeShapeType="1"/>
          </p:cNvSpPr>
          <p:nvPr/>
        </p:nvSpPr>
        <p:spPr bwMode="auto">
          <a:xfrm>
            <a:off x="304800" y="6096000"/>
            <a:ext cx="853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de-DE" sz="1800" kern="0" dirty="0">
              <a:solidFill>
                <a:sysClr val="windowText" lastClr="000000"/>
              </a:solidFill>
            </a:endParaRPr>
          </a:p>
        </p:txBody>
      </p:sp>
      <p:sp>
        <p:nvSpPr>
          <p:cNvPr id="2052" name="Rectangle 3">
            <a:extLst>
              <a:ext uri="{FF2B5EF4-FFF2-40B4-BE49-F238E27FC236}">
                <a16:creationId xmlns:a16="http://schemas.microsoft.com/office/drawing/2014/main" id="{B9B35871-254A-4564-8D4A-61EB74A805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 kern="0" dirty="0">
              <a:solidFill>
                <a:sysClr val="windowText" lastClr="000000"/>
              </a:solidFill>
            </a:endParaRPr>
          </a:p>
        </p:txBody>
      </p:sp>
      <p:sp>
        <p:nvSpPr>
          <p:cNvPr id="2055" name="Rectangle 6">
            <a:extLst>
              <a:ext uri="{FF2B5EF4-FFF2-40B4-BE49-F238E27FC236}">
                <a16:creationId xmlns:a16="http://schemas.microsoft.com/office/drawing/2014/main" id="{843ED784-5761-408F-8E1F-652C2A07F1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76200"/>
            <a:ext cx="9144000" cy="1219200"/>
          </a:xfrm>
          <a:prstGeom prst="rect">
            <a:avLst/>
          </a:prstGeom>
          <a:solidFill>
            <a:srgbClr val="0033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de-DE" sz="1800" kern="0" dirty="0">
              <a:solidFill>
                <a:sysClr val="windowText" lastClr="000000"/>
              </a:solidFill>
            </a:endParaRPr>
          </a:p>
        </p:txBody>
      </p:sp>
      <p:sp>
        <p:nvSpPr>
          <p:cNvPr id="2056" name="Text Box 7">
            <a:extLst>
              <a:ext uri="{FF2B5EF4-FFF2-40B4-BE49-F238E27FC236}">
                <a16:creationId xmlns:a16="http://schemas.microsoft.com/office/drawing/2014/main" id="{E1950C9D-41DE-435C-8D14-338984845E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439738"/>
            <a:ext cx="721383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2800" b="1" kern="0" dirty="0">
                <a:solidFill>
                  <a:srgbClr val="FFFFFF"/>
                </a:solidFill>
              </a:rPr>
              <a:t>Bedarfsplanung und Bedarfsermittlung</a:t>
            </a:r>
          </a:p>
        </p:txBody>
      </p:sp>
      <p:graphicFrame>
        <p:nvGraphicFramePr>
          <p:cNvPr id="93190" name="Object 8">
            <a:extLst>
              <a:ext uri="{FF2B5EF4-FFF2-40B4-BE49-F238E27FC236}">
                <a16:creationId xmlns:a16="http://schemas.microsoft.com/office/drawing/2014/main" id="{B0184325-0974-41B7-953C-923C8FBF05A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8172450" y="6199188"/>
          <a:ext cx="495300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625" name="Photo Editor Photo" r:id="rId4" imgW="495369" imgH="495369" progId="">
                  <p:embed/>
                </p:oleObj>
              </mc:Choice>
              <mc:Fallback>
                <p:oleObj name="Photo Editor Photo" r:id="rId4" imgW="495369" imgH="495369" progId="">
                  <p:embed/>
                  <p:pic>
                    <p:nvPicPr>
                      <p:cNvPr id="93190" name="Object 8">
                        <a:extLst>
                          <a:ext uri="{FF2B5EF4-FFF2-40B4-BE49-F238E27FC236}">
                            <a16:creationId xmlns:a16="http://schemas.microsoft.com/office/drawing/2014/main" id="{B0184325-0974-41B7-953C-923C8FBF05A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72450" y="6199188"/>
                        <a:ext cx="495300" cy="495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feld 1">
            <a:extLst>
              <a:ext uri="{FF2B5EF4-FFF2-40B4-BE49-F238E27FC236}">
                <a16:creationId xmlns:a16="http://schemas.microsoft.com/office/drawing/2014/main" id="{46441AF1-EAA7-4BD0-9BDC-14179FB45668}"/>
              </a:ext>
            </a:extLst>
          </p:cNvPr>
          <p:cNvSpPr txBox="1"/>
          <p:nvPr/>
        </p:nvSpPr>
        <p:spPr>
          <a:xfrm>
            <a:off x="4516438" y="2852738"/>
            <a:ext cx="184150" cy="5238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 sz="28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93192" name="Foliennummernplatzhalter 2">
            <a:extLst>
              <a:ext uri="{FF2B5EF4-FFF2-40B4-BE49-F238E27FC236}">
                <a16:creationId xmlns:a16="http://schemas.microsoft.com/office/drawing/2014/main" id="{2DD87681-BBC8-4471-98C2-F81E6B91EC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38125" y="6199188"/>
            <a:ext cx="1905000" cy="457200"/>
          </a:xfrm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de-DE" sz="1800" dirty="0">
                <a:solidFill>
                  <a:srgbClr val="FFFFFF"/>
                </a:solidFill>
              </a:rPr>
              <a:t>77777777777777777</a:t>
            </a:r>
          </a:p>
        </p:txBody>
      </p:sp>
      <p:sp>
        <p:nvSpPr>
          <p:cNvPr id="93193" name="Fußzeilenplatzhalter 3">
            <a:extLst>
              <a:ext uri="{FF2B5EF4-FFF2-40B4-BE49-F238E27FC236}">
                <a16:creationId xmlns:a16="http://schemas.microsoft.com/office/drawing/2014/main" id="{661CF59B-EBAD-47FA-8F3D-F25B07EE88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71800" y="6181190"/>
            <a:ext cx="2895600" cy="457200"/>
          </a:xfrm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de-DE" altLang="de-DE" sz="14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Hohage, May &amp; Partner </a:t>
            </a:r>
            <a:endParaRPr lang="de-DE" altLang="de-DE" sz="1400" dirty="0">
              <a:solidFill>
                <a:srgbClr val="000000"/>
              </a:solidFill>
            </a:endParaRPr>
          </a:p>
          <a:p>
            <a:r>
              <a:rPr lang="de-DE" altLang="de-DE" sz="1400" dirty="0">
                <a:solidFill>
                  <a:srgbClr val="000000"/>
                </a:solidFill>
              </a:rPr>
              <a:t>  </a:t>
            </a:r>
            <a:endParaRPr lang="en-US" altLang="de-DE" sz="1400" dirty="0">
              <a:solidFill>
                <a:srgbClr val="000000"/>
              </a:solidFill>
            </a:endParaRPr>
          </a:p>
        </p:txBody>
      </p:sp>
      <p:sp>
        <p:nvSpPr>
          <p:cNvPr id="93194" name="Textfeld 5">
            <a:extLst>
              <a:ext uri="{FF2B5EF4-FFF2-40B4-BE49-F238E27FC236}">
                <a16:creationId xmlns:a16="http://schemas.microsoft.com/office/drawing/2014/main" id="{CE97F3AC-157E-4ED2-B1F2-842BB3BF9E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540" y="1197273"/>
            <a:ext cx="184731" cy="46166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de-DE" altLang="de-DE" b="1" dirty="0">
              <a:solidFill>
                <a:srgbClr val="0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3195" name="Textfeld 6">
            <a:extLst>
              <a:ext uri="{FF2B5EF4-FFF2-40B4-BE49-F238E27FC236}">
                <a16:creationId xmlns:a16="http://schemas.microsoft.com/office/drawing/2014/main" id="{DC2B7870-94E1-4755-880F-1A6C7589B7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066145"/>
            <a:ext cx="9005321" cy="47089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de-DE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de-DE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Von besonderer Bedeutung für die Ermittlung einer vollen, wirksamen und gleichberechtigten Teilhabe ist die </a:t>
            </a:r>
            <a:r>
              <a:rPr lang="de-DE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individuelle Bedarfsplanung</a:t>
            </a:r>
            <a:r>
              <a:rPr lang="de-DE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im Rahmen einer </a:t>
            </a:r>
            <a:r>
              <a:rPr lang="de-DE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Gesamt- und Teilhabeplanung </a:t>
            </a:r>
            <a:r>
              <a:rPr lang="de-DE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(§ 117 ff., 19 ff. SGB IX). </a:t>
            </a:r>
          </a:p>
          <a:p>
            <a:endParaRPr lang="de-DE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de-DE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Der Gesetzgeber misst dieser individuellen Bedarfs- und Gesamtplanung eine </a:t>
            </a:r>
            <a:r>
              <a:rPr lang="de-DE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Schlüsselfunktion</a:t>
            </a:r>
            <a:r>
              <a:rPr lang="de-DE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bei der personenzentrierten Leistungsgewährung und Leistungserbringung zu. </a:t>
            </a:r>
          </a:p>
          <a:p>
            <a:endParaRPr lang="de-DE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de-DE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de-DE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Mit dem Gesamtplan soll der </a:t>
            </a:r>
            <a:r>
              <a:rPr lang="de-DE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Teilhabeprozess gesteuert, </a:t>
            </a:r>
            <a:r>
              <a:rPr lang="de-DE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die</a:t>
            </a:r>
            <a:r>
              <a:rPr lang="de-DE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Wirkung der Leistung kontrolliert sowie dokumentiert </a:t>
            </a:r>
            <a:r>
              <a:rPr lang="de-DE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werden. </a:t>
            </a:r>
          </a:p>
          <a:p>
            <a:endParaRPr lang="de-DE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de-DE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Außerdem soll die </a:t>
            </a:r>
            <a:r>
              <a:rPr lang="de-DE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Stellung der Menschen mit Behinderung </a:t>
            </a:r>
            <a:r>
              <a:rPr lang="de-DE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gegenüber Leistungsträgern und Leistungserbringern </a:t>
            </a:r>
            <a:r>
              <a:rPr lang="de-DE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gestärkt </a:t>
            </a:r>
            <a:r>
              <a:rPr lang="de-DE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werden.</a:t>
            </a:r>
          </a:p>
        </p:txBody>
      </p:sp>
    </p:spTree>
    <p:extLst>
      <p:ext uri="{BB962C8B-B14F-4D97-AF65-F5344CB8AC3E}">
        <p14:creationId xmlns:p14="http://schemas.microsoft.com/office/powerpoint/2010/main" val="1271652869"/>
      </p:ext>
    </p:extLst>
  </p:cSld>
  <p:clrMapOvr>
    <a:masterClrMapping/>
  </p:clrMapOvr>
  <p:transition>
    <p:zoom/>
  </p:transition>
</p:sld>
</file>

<file path=ppt/theme/theme1.xml><?xml version="1.0" encoding="utf-8"?>
<a:theme xmlns:a="http://schemas.openxmlformats.org/drawingml/2006/main" name="Hohage">
  <a:themeElements>
    <a:clrScheme name="Hohag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Hohage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Hohag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ohag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ohag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ohag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ohag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ohag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ohag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1_Hohage">
  <a:themeElements>
    <a:clrScheme name="Hohag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Hohage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Hohag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ohag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ohag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ohag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ohag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ohag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ohag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39_Hohage">
  <a:themeElements>
    <a:clrScheme name="Hohag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Hohage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Hohag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ohag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ohag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ohag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ohag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ohag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ohag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04BC3A17BE94D441851390D766843650" ma:contentTypeVersion="2" ma:contentTypeDescription="Ein neues Dokument erstellen." ma:contentTypeScope="" ma:versionID="6884048f812ef1e3afc758fbe3d17d5e">
  <xsd:schema xmlns:xsd="http://www.w3.org/2001/XMLSchema" xmlns:xs="http://www.w3.org/2001/XMLSchema" xmlns:p="http://schemas.microsoft.com/office/2006/metadata/properties" xmlns:ns3="370c6305-b62d-48d5-a02e-bfd07b6ad1c6" targetNamespace="http://schemas.microsoft.com/office/2006/metadata/properties" ma:root="true" ma:fieldsID="f3a329b597f0597990d7c6d8467003ec" ns3:_="">
    <xsd:import namespace="370c6305-b62d-48d5-a02e-bfd07b6ad1c6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70c6305-b62d-48d5-a02e-bfd07b6ad1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711EB12-35C7-476F-BD37-C9D4504E1F0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7287B5C-1E76-4977-8911-FA53D5336FE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70c6305-b62d-48d5-a02e-bfd07b6ad1c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38BFB35-4DB4-499D-AD1B-49DDC0C97BD5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purl.org/dc/dcmitype/"/>
    <ds:schemaRef ds:uri="http://schemas.microsoft.com/office/infopath/2007/PartnerControls"/>
    <ds:schemaRef ds:uri="370c6305-b62d-48d5-a02e-bfd07b6ad1c6"/>
    <ds:schemaRef ds:uri="http://purl.org/dc/elements/1.1/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Clouds</Template>
  <TotalTime>0</TotalTime>
  <Words>3489</Words>
  <Application>Microsoft Office PowerPoint</Application>
  <PresentationFormat>Bildschirmpräsentation (4:3)</PresentationFormat>
  <Paragraphs>673</Paragraphs>
  <Slides>51</Slides>
  <Notes>19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5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51</vt:i4>
      </vt:variant>
    </vt:vector>
  </HeadingPairs>
  <TitlesOfParts>
    <vt:vector size="63" baseType="lpstr">
      <vt:lpstr>Arial</vt:lpstr>
      <vt:lpstr>Calibri</vt:lpstr>
      <vt:lpstr>Calibri Light</vt:lpstr>
      <vt:lpstr>Tahoma</vt:lpstr>
      <vt:lpstr>Times New Roman</vt:lpstr>
      <vt:lpstr>Wingdings</vt:lpstr>
      <vt:lpstr>Hohage</vt:lpstr>
      <vt:lpstr>1_Benutzerdefiniertes Design</vt:lpstr>
      <vt:lpstr>Benutzerdefiniertes Design</vt:lpstr>
      <vt:lpstr>1_Hohage</vt:lpstr>
      <vt:lpstr>39_Hohage</vt:lpstr>
      <vt:lpstr>Photo Editor Photo</vt:lpstr>
      <vt:lpstr>Rechtsanwälte Hohage, May &amp; Partner Hamburg, Hannover</vt:lpstr>
      <vt:lpstr> 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Kein Folientitel</dc:title>
  <dc:creator>Reinhold Hohage</dc:creator>
  <cp:lastModifiedBy>Timo Prieß</cp:lastModifiedBy>
  <cp:revision>989</cp:revision>
  <cp:lastPrinted>2020-03-05T20:39:01Z</cp:lastPrinted>
  <dcterms:created xsi:type="dcterms:W3CDTF">2000-05-06T19:18:46Z</dcterms:created>
  <dcterms:modified xsi:type="dcterms:W3CDTF">2020-03-06T12:37:26Z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0x01010004BC3A17BE94D441851390D766843650</vt:lpwstr>
  </property>
</Properties>
</file>